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7" r:id="rId2"/>
    <p:sldId id="258" r:id="rId3"/>
    <p:sldId id="259" r:id="rId4"/>
    <p:sldId id="260" r:id="rId5"/>
    <p:sldId id="261" r:id="rId6"/>
    <p:sldId id="262" r:id="rId7"/>
    <p:sldId id="263" r:id="rId8"/>
    <p:sldId id="265" r:id="rId9"/>
    <p:sldId id="264" r:id="rId10"/>
    <p:sldId id="269" r:id="rId11"/>
    <p:sldId id="266" r:id="rId12"/>
    <p:sldId id="267" r:id="rId13"/>
    <p:sldId id="268"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035"/>
    <p:restoredTop sz="94513"/>
  </p:normalViewPr>
  <p:slideViewPr>
    <p:cSldViewPr snapToGrid="0">
      <p:cViewPr varScale="1">
        <p:scale>
          <a:sx n="76" d="100"/>
          <a:sy n="76" d="100"/>
        </p:scale>
        <p:origin x="216" y="11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C760CE-BA72-694B-A2A7-B7BC626282C4}" type="doc">
      <dgm:prSet loTypeId="urn:microsoft.com/office/officeart/2005/8/layout/process4" loCatId="" qsTypeId="urn:microsoft.com/office/officeart/2005/8/quickstyle/simple1" qsCatId="simple" csTypeId="urn:microsoft.com/office/officeart/2005/8/colors/accent4_2" csCatId="accent4" phldr="1"/>
      <dgm:spPr/>
      <dgm:t>
        <a:bodyPr/>
        <a:lstStyle/>
        <a:p>
          <a:endParaRPr lang="en-GB"/>
        </a:p>
      </dgm:t>
    </dgm:pt>
    <dgm:pt modelId="{2B041C29-929B-8C49-A81B-A5EF46DAEBCE}">
      <dgm:prSet phldrT="[Text]"/>
      <dgm:spPr/>
      <dgm:t>
        <a:bodyPr/>
        <a:lstStyle/>
        <a:p>
          <a:r>
            <a:rPr lang="en-GB" dirty="0"/>
            <a:t>The generated caption is presented to the user.</a:t>
          </a:r>
        </a:p>
      </dgm:t>
    </dgm:pt>
    <dgm:pt modelId="{28651FFD-9109-5547-A58E-AF50012A8A1C}" type="sibTrans" cxnId="{C9F901C5-FFAE-564D-B198-3B6806BB2D03}">
      <dgm:prSet/>
      <dgm:spPr/>
      <dgm:t>
        <a:bodyPr/>
        <a:lstStyle/>
        <a:p>
          <a:endParaRPr lang="en-GB"/>
        </a:p>
      </dgm:t>
    </dgm:pt>
    <dgm:pt modelId="{117092C0-E3C4-A444-9A34-FBB8091F0A6B}" type="parTrans" cxnId="{C9F901C5-FFAE-564D-B198-3B6806BB2D03}">
      <dgm:prSet/>
      <dgm:spPr/>
      <dgm:t>
        <a:bodyPr/>
        <a:lstStyle/>
        <a:p>
          <a:endParaRPr lang="en-GB"/>
        </a:p>
      </dgm:t>
    </dgm:pt>
    <dgm:pt modelId="{F957E6C3-DA5B-1D4F-8AC1-623F2D7A180D}">
      <dgm:prSet phldrT="[Text]"/>
      <dgm:spPr/>
      <dgm:t>
        <a:bodyPr/>
        <a:lstStyle/>
        <a:p>
          <a:r>
            <a:rPr lang="en-GB"/>
            <a:t>Using the extracted features, the model generates a textual caption that describes the image.</a:t>
          </a:r>
          <a:endParaRPr lang="en-GB" dirty="0"/>
        </a:p>
      </dgm:t>
    </dgm:pt>
    <dgm:pt modelId="{71C6B1E3-05CA-F241-B601-27B15506A9A9}" type="sibTrans" cxnId="{3647A807-AE70-164B-9FBD-ACC4DE094B2E}">
      <dgm:prSet/>
      <dgm:spPr/>
      <dgm:t>
        <a:bodyPr/>
        <a:lstStyle/>
        <a:p>
          <a:endParaRPr lang="en-GB"/>
        </a:p>
      </dgm:t>
    </dgm:pt>
    <dgm:pt modelId="{ADF4281F-AAFD-6049-B6A4-AE0E1D0AD7CA}" type="parTrans" cxnId="{3647A807-AE70-164B-9FBD-ACC4DE094B2E}">
      <dgm:prSet/>
      <dgm:spPr/>
      <dgm:t>
        <a:bodyPr/>
        <a:lstStyle/>
        <a:p>
          <a:endParaRPr lang="en-GB"/>
        </a:p>
      </dgm:t>
    </dgm:pt>
    <dgm:pt modelId="{1AFFB490-2B8E-8440-A24C-75B2FE930563}">
      <dgm:prSet phldrT="[Text]"/>
      <dgm:spPr/>
      <dgm:t>
        <a:bodyPr/>
        <a:lstStyle/>
        <a:p>
          <a:r>
            <a:rPr lang="en-GB" dirty="0"/>
            <a:t> The model takes an image as input uploaded by the user.</a:t>
          </a:r>
        </a:p>
      </dgm:t>
    </dgm:pt>
    <dgm:pt modelId="{48AA3136-B437-2F49-AFAE-DF8EDC3BBDAD}" type="sibTrans" cxnId="{AA50F172-635C-3D49-96AB-8D0DE0189882}">
      <dgm:prSet/>
      <dgm:spPr/>
      <dgm:t>
        <a:bodyPr/>
        <a:lstStyle/>
        <a:p>
          <a:endParaRPr lang="en-GB"/>
        </a:p>
      </dgm:t>
    </dgm:pt>
    <dgm:pt modelId="{EEC5EAF7-83DA-194F-AFFC-94AF31A28EBA}" type="parTrans" cxnId="{AA50F172-635C-3D49-96AB-8D0DE0189882}">
      <dgm:prSet/>
      <dgm:spPr/>
      <dgm:t>
        <a:bodyPr/>
        <a:lstStyle/>
        <a:p>
          <a:endParaRPr lang="en-GB"/>
        </a:p>
      </dgm:t>
    </dgm:pt>
    <dgm:pt modelId="{5FFE3BF6-D5A4-1B4D-A8C5-6516FBC9CBBB}">
      <dgm:prSet phldrT="[Text]"/>
      <dgm:spPr/>
      <dgm:t>
        <a:bodyPr/>
        <a:lstStyle/>
        <a:p>
          <a:r>
            <a:rPr lang="en-GB" dirty="0"/>
            <a:t>The model then analyses the image and extracts features such as objects, colours, scenes, and activities.</a:t>
          </a:r>
        </a:p>
      </dgm:t>
    </dgm:pt>
    <dgm:pt modelId="{E5C68765-838E-5F4A-877D-AD2451145B10}" type="parTrans" cxnId="{54DE4331-0994-3E44-8BFC-7ABDFBB35ED2}">
      <dgm:prSet/>
      <dgm:spPr/>
      <dgm:t>
        <a:bodyPr/>
        <a:lstStyle/>
        <a:p>
          <a:endParaRPr lang="en-GB"/>
        </a:p>
      </dgm:t>
    </dgm:pt>
    <dgm:pt modelId="{3FBC0F81-B734-5F4E-A441-35EF92A24920}" type="sibTrans" cxnId="{54DE4331-0994-3E44-8BFC-7ABDFBB35ED2}">
      <dgm:prSet/>
      <dgm:spPr/>
      <dgm:t>
        <a:bodyPr/>
        <a:lstStyle/>
        <a:p>
          <a:endParaRPr lang="en-GB"/>
        </a:p>
      </dgm:t>
    </dgm:pt>
    <dgm:pt modelId="{C2429240-E991-E345-A39A-4C66350A12F9}" type="pres">
      <dgm:prSet presAssocID="{22C760CE-BA72-694B-A2A7-B7BC626282C4}" presName="Name0" presStyleCnt="0">
        <dgm:presLayoutVars>
          <dgm:dir/>
          <dgm:animLvl val="lvl"/>
          <dgm:resizeHandles val="exact"/>
        </dgm:presLayoutVars>
      </dgm:prSet>
      <dgm:spPr/>
    </dgm:pt>
    <dgm:pt modelId="{9987444A-D721-754E-804A-97450D5F4AA7}" type="pres">
      <dgm:prSet presAssocID="{2B041C29-929B-8C49-A81B-A5EF46DAEBCE}" presName="boxAndChildren" presStyleCnt="0"/>
      <dgm:spPr/>
    </dgm:pt>
    <dgm:pt modelId="{A50C5874-70EB-1941-9080-902360CBADE0}" type="pres">
      <dgm:prSet presAssocID="{2B041C29-929B-8C49-A81B-A5EF46DAEBCE}" presName="parentTextBox" presStyleLbl="node1" presStyleIdx="0" presStyleCnt="4"/>
      <dgm:spPr/>
    </dgm:pt>
    <dgm:pt modelId="{B5A8A3E3-FF62-524F-8107-7FE01F3A9E3E}" type="pres">
      <dgm:prSet presAssocID="{71C6B1E3-05CA-F241-B601-27B15506A9A9}" presName="sp" presStyleCnt="0"/>
      <dgm:spPr/>
    </dgm:pt>
    <dgm:pt modelId="{C1DB18E1-9319-DD41-B0BE-AEE14795CEDD}" type="pres">
      <dgm:prSet presAssocID="{F957E6C3-DA5B-1D4F-8AC1-623F2D7A180D}" presName="arrowAndChildren" presStyleCnt="0"/>
      <dgm:spPr/>
    </dgm:pt>
    <dgm:pt modelId="{B02B1B34-9CAE-9C46-9440-AE94706BBE06}" type="pres">
      <dgm:prSet presAssocID="{F957E6C3-DA5B-1D4F-8AC1-623F2D7A180D}" presName="parentTextArrow" presStyleLbl="node1" presStyleIdx="1" presStyleCnt="4"/>
      <dgm:spPr/>
    </dgm:pt>
    <dgm:pt modelId="{CC4FFC5C-47C2-B74D-86AF-1875F4E37DAD}" type="pres">
      <dgm:prSet presAssocID="{3FBC0F81-B734-5F4E-A441-35EF92A24920}" presName="sp" presStyleCnt="0"/>
      <dgm:spPr/>
    </dgm:pt>
    <dgm:pt modelId="{B778F194-D83A-6643-B11A-AFEE81D620F6}" type="pres">
      <dgm:prSet presAssocID="{5FFE3BF6-D5A4-1B4D-A8C5-6516FBC9CBBB}" presName="arrowAndChildren" presStyleCnt="0"/>
      <dgm:spPr/>
    </dgm:pt>
    <dgm:pt modelId="{4ABC1D7B-3C55-E840-BAB2-837EBE9C29D0}" type="pres">
      <dgm:prSet presAssocID="{5FFE3BF6-D5A4-1B4D-A8C5-6516FBC9CBBB}" presName="parentTextArrow" presStyleLbl="node1" presStyleIdx="2" presStyleCnt="4"/>
      <dgm:spPr/>
    </dgm:pt>
    <dgm:pt modelId="{B0F30E5E-BAF5-7145-B0BF-01841A013B90}" type="pres">
      <dgm:prSet presAssocID="{48AA3136-B437-2F49-AFAE-DF8EDC3BBDAD}" presName="sp" presStyleCnt="0"/>
      <dgm:spPr/>
    </dgm:pt>
    <dgm:pt modelId="{B6DD80D1-AE91-8444-BF85-2CD19B8B32F9}" type="pres">
      <dgm:prSet presAssocID="{1AFFB490-2B8E-8440-A24C-75B2FE930563}" presName="arrowAndChildren" presStyleCnt="0"/>
      <dgm:spPr/>
    </dgm:pt>
    <dgm:pt modelId="{BFE8E5AE-D4A5-5445-93CC-D5D209A202FA}" type="pres">
      <dgm:prSet presAssocID="{1AFFB490-2B8E-8440-A24C-75B2FE930563}" presName="parentTextArrow" presStyleLbl="node1" presStyleIdx="3" presStyleCnt="4"/>
      <dgm:spPr/>
    </dgm:pt>
  </dgm:ptLst>
  <dgm:cxnLst>
    <dgm:cxn modelId="{3647A807-AE70-164B-9FBD-ACC4DE094B2E}" srcId="{22C760CE-BA72-694B-A2A7-B7BC626282C4}" destId="{F957E6C3-DA5B-1D4F-8AC1-623F2D7A180D}" srcOrd="2" destOrd="0" parTransId="{ADF4281F-AAFD-6049-B6A4-AE0E1D0AD7CA}" sibTransId="{71C6B1E3-05CA-F241-B601-27B15506A9A9}"/>
    <dgm:cxn modelId="{54DE4331-0994-3E44-8BFC-7ABDFBB35ED2}" srcId="{22C760CE-BA72-694B-A2A7-B7BC626282C4}" destId="{5FFE3BF6-D5A4-1B4D-A8C5-6516FBC9CBBB}" srcOrd="1" destOrd="0" parTransId="{E5C68765-838E-5F4A-877D-AD2451145B10}" sibTransId="{3FBC0F81-B734-5F4E-A441-35EF92A24920}"/>
    <dgm:cxn modelId="{8E4D4E59-9038-9F48-A58C-04CEBB7A0F19}" type="presOf" srcId="{5FFE3BF6-D5A4-1B4D-A8C5-6516FBC9CBBB}" destId="{4ABC1D7B-3C55-E840-BAB2-837EBE9C29D0}" srcOrd="0" destOrd="0" presId="urn:microsoft.com/office/officeart/2005/8/layout/process4"/>
    <dgm:cxn modelId="{AA50F172-635C-3D49-96AB-8D0DE0189882}" srcId="{22C760CE-BA72-694B-A2A7-B7BC626282C4}" destId="{1AFFB490-2B8E-8440-A24C-75B2FE930563}" srcOrd="0" destOrd="0" parTransId="{EEC5EAF7-83DA-194F-AFFC-94AF31A28EBA}" sibTransId="{48AA3136-B437-2F49-AFAE-DF8EDC3BBDAD}"/>
    <dgm:cxn modelId="{1F4D5783-215E-9844-BAE1-BC175158C7A3}" type="presOf" srcId="{1AFFB490-2B8E-8440-A24C-75B2FE930563}" destId="{BFE8E5AE-D4A5-5445-93CC-D5D209A202FA}" srcOrd="0" destOrd="0" presId="urn:microsoft.com/office/officeart/2005/8/layout/process4"/>
    <dgm:cxn modelId="{0F71F28A-7C3E-0347-93E8-CC68A56AC74A}" type="presOf" srcId="{2B041C29-929B-8C49-A81B-A5EF46DAEBCE}" destId="{A50C5874-70EB-1941-9080-902360CBADE0}" srcOrd="0" destOrd="0" presId="urn:microsoft.com/office/officeart/2005/8/layout/process4"/>
    <dgm:cxn modelId="{C3F723A4-AA1E-8147-8ECB-F59BBFE5E368}" type="presOf" srcId="{F957E6C3-DA5B-1D4F-8AC1-623F2D7A180D}" destId="{B02B1B34-9CAE-9C46-9440-AE94706BBE06}" srcOrd="0" destOrd="0" presId="urn:microsoft.com/office/officeart/2005/8/layout/process4"/>
    <dgm:cxn modelId="{C9F901C5-FFAE-564D-B198-3B6806BB2D03}" srcId="{22C760CE-BA72-694B-A2A7-B7BC626282C4}" destId="{2B041C29-929B-8C49-A81B-A5EF46DAEBCE}" srcOrd="3" destOrd="0" parTransId="{117092C0-E3C4-A444-9A34-FBB8091F0A6B}" sibTransId="{28651FFD-9109-5547-A58E-AF50012A8A1C}"/>
    <dgm:cxn modelId="{ED48FAD4-40B5-E14D-BB30-019108087729}" type="presOf" srcId="{22C760CE-BA72-694B-A2A7-B7BC626282C4}" destId="{C2429240-E991-E345-A39A-4C66350A12F9}" srcOrd="0" destOrd="0" presId="urn:microsoft.com/office/officeart/2005/8/layout/process4"/>
    <dgm:cxn modelId="{3D2DFF6D-FE87-D846-9A21-9DD35DAC5F22}" type="presParOf" srcId="{C2429240-E991-E345-A39A-4C66350A12F9}" destId="{9987444A-D721-754E-804A-97450D5F4AA7}" srcOrd="0" destOrd="0" presId="urn:microsoft.com/office/officeart/2005/8/layout/process4"/>
    <dgm:cxn modelId="{49888813-26B6-E74F-B035-0A022A6A4C0E}" type="presParOf" srcId="{9987444A-D721-754E-804A-97450D5F4AA7}" destId="{A50C5874-70EB-1941-9080-902360CBADE0}" srcOrd="0" destOrd="0" presId="urn:microsoft.com/office/officeart/2005/8/layout/process4"/>
    <dgm:cxn modelId="{90501DC0-CEA3-9B4B-9BF8-F93FFF89717E}" type="presParOf" srcId="{C2429240-E991-E345-A39A-4C66350A12F9}" destId="{B5A8A3E3-FF62-524F-8107-7FE01F3A9E3E}" srcOrd="1" destOrd="0" presId="urn:microsoft.com/office/officeart/2005/8/layout/process4"/>
    <dgm:cxn modelId="{D5908F5C-919C-5A43-B727-B96519C2C745}" type="presParOf" srcId="{C2429240-E991-E345-A39A-4C66350A12F9}" destId="{C1DB18E1-9319-DD41-B0BE-AEE14795CEDD}" srcOrd="2" destOrd="0" presId="urn:microsoft.com/office/officeart/2005/8/layout/process4"/>
    <dgm:cxn modelId="{070456FB-B84A-E34A-8CFD-FF31667AC14C}" type="presParOf" srcId="{C1DB18E1-9319-DD41-B0BE-AEE14795CEDD}" destId="{B02B1B34-9CAE-9C46-9440-AE94706BBE06}" srcOrd="0" destOrd="0" presId="urn:microsoft.com/office/officeart/2005/8/layout/process4"/>
    <dgm:cxn modelId="{FC050773-B1E3-A14B-A5EE-50BFD7247D9A}" type="presParOf" srcId="{C2429240-E991-E345-A39A-4C66350A12F9}" destId="{CC4FFC5C-47C2-B74D-86AF-1875F4E37DAD}" srcOrd="3" destOrd="0" presId="urn:microsoft.com/office/officeart/2005/8/layout/process4"/>
    <dgm:cxn modelId="{164C99D7-7DE9-AD45-B356-9B5003CE3360}" type="presParOf" srcId="{C2429240-E991-E345-A39A-4C66350A12F9}" destId="{B778F194-D83A-6643-B11A-AFEE81D620F6}" srcOrd="4" destOrd="0" presId="urn:microsoft.com/office/officeart/2005/8/layout/process4"/>
    <dgm:cxn modelId="{FFF17F87-F6EE-DC43-84DC-26422DA1A8B7}" type="presParOf" srcId="{B778F194-D83A-6643-B11A-AFEE81D620F6}" destId="{4ABC1D7B-3C55-E840-BAB2-837EBE9C29D0}" srcOrd="0" destOrd="0" presId="urn:microsoft.com/office/officeart/2005/8/layout/process4"/>
    <dgm:cxn modelId="{54E33E9E-0E5E-1848-95F0-01ADFF8B4C30}" type="presParOf" srcId="{C2429240-E991-E345-A39A-4C66350A12F9}" destId="{B0F30E5E-BAF5-7145-B0BF-01841A013B90}" srcOrd="5" destOrd="0" presId="urn:microsoft.com/office/officeart/2005/8/layout/process4"/>
    <dgm:cxn modelId="{908EE798-A16D-4944-BA23-5A309FF1FD1C}" type="presParOf" srcId="{C2429240-E991-E345-A39A-4C66350A12F9}" destId="{B6DD80D1-AE91-8444-BF85-2CD19B8B32F9}" srcOrd="6" destOrd="0" presId="urn:microsoft.com/office/officeart/2005/8/layout/process4"/>
    <dgm:cxn modelId="{263A8D78-AB98-3144-BE4C-42E463822E95}" type="presParOf" srcId="{B6DD80D1-AE91-8444-BF85-2CD19B8B32F9}" destId="{BFE8E5AE-D4A5-5445-93CC-D5D209A202FA}"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0C5874-70EB-1941-9080-902360CBADE0}">
      <dsp:nvSpPr>
        <dsp:cNvPr id="0" name=""/>
        <dsp:cNvSpPr/>
      </dsp:nvSpPr>
      <dsp:spPr>
        <a:xfrm>
          <a:off x="0" y="3441000"/>
          <a:ext cx="7011988" cy="752806"/>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GB" sz="1700" kern="1200" dirty="0"/>
            <a:t>The generated caption is presented to the user.</a:t>
          </a:r>
        </a:p>
      </dsp:txBody>
      <dsp:txXfrm>
        <a:off x="0" y="3441000"/>
        <a:ext cx="7011988" cy="752806"/>
      </dsp:txXfrm>
    </dsp:sp>
    <dsp:sp modelId="{B02B1B34-9CAE-9C46-9440-AE94706BBE06}">
      <dsp:nvSpPr>
        <dsp:cNvPr id="0" name=""/>
        <dsp:cNvSpPr/>
      </dsp:nvSpPr>
      <dsp:spPr>
        <a:xfrm rot="10800000">
          <a:off x="0" y="2294475"/>
          <a:ext cx="7011988" cy="1157816"/>
        </a:xfrm>
        <a:prstGeom prst="upArrowCallou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GB" sz="1700" kern="1200"/>
            <a:t>Using the extracted features, the model generates a textual caption that describes the image.</a:t>
          </a:r>
          <a:endParaRPr lang="en-GB" sz="1700" kern="1200" dirty="0"/>
        </a:p>
      </dsp:txBody>
      <dsp:txXfrm rot="10800000">
        <a:off x="0" y="2294475"/>
        <a:ext cx="7011988" cy="752314"/>
      </dsp:txXfrm>
    </dsp:sp>
    <dsp:sp modelId="{4ABC1D7B-3C55-E840-BAB2-837EBE9C29D0}">
      <dsp:nvSpPr>
        <dsp:cNvPr id="0" name=""/>
        <dsp:cNvSpPr/>
      </dsp:nvSpPr>
      <dsp:spPr>
        <a:xfrm rot="10800000">
          <a:off x="0" y="1147951"/>
          <a:ext cx="7011988" cy="1157816"/>
        </a:xfrm>
        <a:prstGeom prst="upArrowCallou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GB" sz="1700" kern="1200" dirty="0"/>
            <a:t>The model then analyses the image and extracts features such as objects, colours, scenes, and activities.</a:t>
          </a:r>
        </a:p>
      </dsp:txBody>
      <dsp:txXfrm rot="10800000">
        <a:off x="0" y="1147951"/>
        <a:ext cx="7011988" cy="752314"/>
      </dsp:txXfrm>
    </dsp:sp>
    <dsp:sp modelId="{BFE8E5AE-D4A5-5445-93CC-D5D209A202FA}">
      <dsp:nvSpPr>
        <dsp:cNvPr id="0" name=""/>
        <dsp:cNvSpPr/>
      </dsp:nvSpPr>
      <dsp:spPr>
        <a:xfrm rot="10800000">
          <a:off x="0" y="1426"/>
          <a:ext cx="7011988" cy="1157816"/>
        </a:xfrm>
        <a:prstGeom prst="upArrowCallou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GB" sz="1700" kern="1200" dirty="0"/>
            <a:t> The model takes an image as input uploaded by the user.</a:t>
          </a:r>
        </a:p>
      </dsp:txBody>
      <dsp:txXfrm rot="10800000">
        <a:off x="0" y="1426"/>
        <a:ext cx="7011988" cy="752314"/>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01C6B3-D530-8442-8734-4DDE4CDB51C5}" type="datetimeFigureOut">
              <a:rPr lang="en-US" smtClean="0"/>
              <a:t>4/21/24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D86616-C7B3-3B45-843A-2F802BD30F10}" type="slidenum">
              <a:rPr lang="en-US" smtClean="0"/>
              <a:t>‹#›</a:t>
            </a:fld>
            <a:endParaRPr lang="en-US"/>
          </a:p>
        </p:txBody>
      </p:sp>
    </p:spTree>
    <p:extLst>
      <p:ext uri="{BB962C8B-B14F-4D97-AF65-F5344CB8AC3E}">
        <p14:creationId xmlns:p14="http://schemas.microsoft.com/office/powerpoint/2010/main" val="3483661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D86616-C7B3-3B45-843A-2F802BD30F10}" type="slidenum">
              <a:rPr lang="en-US" smtClean="0"/>
              <a:t>2</a:t>
            </a:fld>
            <a:endParaRPr lang="en-US"/>
          </a:p>
        </p:txBody>
      </p:sp>
    </p:spTree>
    <p:extLst>
      <p:ext uri="{BB962C8B-B14F-4D97-AF65-F5344CB8AC3E}">
        <p14:creationId xmlns:p14="http://schemas.microsoft.com/office/powerpoint/2010/main" val="3820255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D86616-C7B3-3B45-843A-2F802BD30F10}" type="slidenum">
              <a:rPr lang="en-US" smtClean="0"/>
              <a:t>4</a:t>
            </a:fld>
            <a:endParaRPr lang="en-US"/>
          </a:p>
        </p:txBody>
      </p:sp>
    </p:spTree>
    <p:extLst>
      <p:ext uri="{BB962C8B-B14F-4D97-AF65-F5344CB8AC3E}">
        <p14:creationId xmlns:p14="http://schemas.microsoft.com/office/powerpoint/2010/main" val="1718963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D86616-C7B3-3B45-843A-2F802BD30F10}" type="slidenum">
              <a:rPr lang="en-US" smtClean="0"/>
              <a:t>5</a:t>
            </a:fld>
            <a:endParaRPr lang="en-US"/>
          </a:p>
        </p:txBody>
      </p:sp>
    </p:spTree>
    <p:extLst>
      <p:ext uri="{BB962C8B-B14F-4D97-AF65-F5344CB8AC3E}">
        <p14:creationId xmlns:p14="http://schemas.microsoft.com/office/powerpoint/2010/main" val="318613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D86616-C7B3-3B45-843A-2F802BD30F10}" type="slidenum">
              <a:rPr lang="en-US" smtClean="0"/>
              <a:t>7</a:t>
            </a:fld>
            <a:endParaRPr lang="en-US"/>
          </a:p>
        </p:txBody>
      </p:sp>
    </p:spTree>
    <p:extLst>
      <p:ext uri="{BB962C8B-B14F-4D97-AF65-F5344CB8AC3E}">
        <p14:creationId xmlns:p14="http://schemas.microsoft.com/office/powerpoint/2010/main" val="3611667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D86616-C7B3-3B45-843A-2F802BD30F10}" type="slidenum">
              <a:rPr lang="en-US" smtClean="0"/>
              <a:t>11</a:t>
            </a:fld>
            <a:endParaRPr lang="en-US"/>
          </a:p>
        </p:txBody>
      </p:sp>
    </p:spTree>
    <p:extLst>
      <p:ext uri="{BB962C8B-B14F-4D97-AF65-F5344CB8AC3E}">
        <p14:creationId xmlns:p14="http://schemas.microsoft.com/office/powerpoint/2010/main" val="390976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D86616-C7B3-3B45-843A-2F802BD30F10}" type="slidenum">
              <a:rPr lang="en-US" smtClean="0"/>
              <a:t>12</a:t>
            </a:fld>
            <a:endParaRPr lang="en-US"/>
          </a:p>
        </p:txBody>
      </p:sp>
    </p:spTree>
    <p:extLst>
      <p:ext uri="{BB962C8B-B14F-4D97-AF65-F5344CB8AC3E}">
        <p14:creationId xmlns:p14="http://schemas.microsoft.com/office/powerpoint/2010/main" val="3031702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D86616-C7B3-3B45-843A-2F802BD30F10}" type="slidenum">
              <a:rPr lang="en-US" smtClean="0"/>
              <a:t>13</a:t>
            </a:fld>
            <a:endParaRPr lang="en-US"/>
          </a:p>
        </p:txBody>
      </p:sp>
    </p:spTree>
    <p:extLst>
      <p:ext uri="{BB962C8B-B14F-4D97-AF65-F5344CB8AC3E}">
        <p14:creationId xmlns:p14="http://schemas.microsoft.com/office/powerpoint/2010/main" val="1313231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9410A-CDCE-30DC-4EBD-5035404B563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68B7773-3BA4-B72E-EF8F-012D9733AC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36123AAF-5778-BA67-871D-820357FC4359}"/>
              </a:ext>
            </a:extLst>
          </p:cNvPr>
          <p:cNvSpPr>
            <a:spLocks noGrp="1"/>
          </p:cNvSpPr>
          <p:nvPr>
            <p:ph type="dt" sz="half" idx="10"/>
          </p:nvPr>
        </p:nvSpPr>
        <p:spPr/>
        <p:txBody>
          <a:bodyPr/>
          <a:lstStyle/>
          <a:p>
            <a:fld id="{12F21FCE-A244-084A-946A-3DBF31C7F589}" type="datetimeFigureOut">
              <a:rPr lang="en-US" smtClean="0"/>
              <a:t>4/21/24</a:t>
            </a:fld>
            <a:endParaRPr lang="en-US"/>
          </a:p>
        </p:txBody>
      </p:sp>
      <p:sp>
        <p:nvSpPr>
          <p:cNvPr id="5" name="Footer Placeholder 4">
            <a:extLst>
              <a:ext uri="{FF2B5EF4-FFF2-40B4-BE49-F238E27FC236}">
                <a16:creationId xmlns:a16="http://schemas.microsoft.com/office/drawing/2014/main" id="{B641CA75-A076-563C-A8E9-B7AA5A6EC8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EB0629-7400-A3C5-EF0B-E3E11ED127B2}"/>
              </a:ext>
            </a:extLst>
          </p:cNvPr>
          <p:cNvSpPr>
            <a:spLocks noGrp="1"/>
          </p:cNvSpPr>
          <p:nvPr>
            <p:ph type="sldNum" sz="quarter" idx="12"/>
          </p:nvPr>
        </p:nvSpPr>
        <p:spPr/>
        <p:txBody>
          <a:bodyPr/>
          <a:lstStyle/>
          <a:p>
            <a:fld id="{26DAA76B-F475-5447-ABCD-7DFD34730B4E}" type="slidenum">
              <a:rPr lang="en-US" smtClean="0"/>
              <a:t>‹#›</a:t>
            </a:fld>
            <a:endParaRPr lang="en-US"/>
          </a:p>
        </p:txBody>
      </p:sp>
    </p:spTree>
    <p:extLst>
      <p:ext uri="{BB962C8B-B14F-4D97-AF65-F5344CB8AC3E}">
        <p14:creationId xmlns:p14="http://schemas.microsoft.com/office/powerpoint/2010/main" val="2361326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24109-B6A1-F208-0E32-0315B94237A6}"/>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A288337-760F-DA45-DDF1-DA295A31C4C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470DEB7-62AF-DDE4-BC24-E0F79FD33132}"/>
              </a:ext>
            </a:extLst>
          </p:cNvPr>
          <p:cNvSpPr>
            <a:spLocks noGrp="1"/>
          </p:cNvSpPr>
          <p:nvPr>
            <p:ph type="dt" sz="half" idx="10"/>
          </p:nvPr>
        </p:nvSpPr>
        <p:spPr/>
        <p:txBody>
          <a:bodyPr/>
          <a:lstStyle/>
          <a:p>
            <a:fld id="{12F21FCE-A244-084A-946A-3DBF31C7F589}" type="datetimeFigureOut">
              <a:rPr lang="en-US" smtClean="0"/>
              <a:t>4/21/24</a:t>
            </a:fld>
            <a:endParaRPr lang="en-US"/>
          </a:p>
        </p:txBody>
      </p:sp>
      <p:sp>
        <p:nvSpPr>
          <p:cNvPr id="5" name="Footer Placeholder 4">
            <a:extLst>
              <a:ext uri="{FF2B5EF4-FFF2-40B4-BE49-F238E27FC236}">
                <a16:creationId xmlns:a16="http://schemas.microsoft.com/office/drawing/2014/main" id="{9D4B7C70-5560-8D0D-3EFE-8B1A2072AB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BB1B35-262B-CD69-9AE9-C2501332021B}"/>
              </a:ext>
            </a:extLst>
          </p:cNvPr>
          <p:cNvSpPr>
            <a:spLocks noGrp="1"/>
          </p:cNvSpPr>
          <p:nvPr>
            <p:ph type="sldNum" sz="quarter" idx="12"/>
          </p:nvPr>
        </p:nvSpPr>
        <p:spPr/>
        <p:txBody>
          <a:bodyPr/>
          <a:lstStyle/>
          <a:p>
            <a:fld id="{26DAA76B-F475-5447-ABCD-7DFD34730B4E}" type="slidenum">
              <a:rPr lang="en-US" smtClean="0"/>
              <a:t>‹#›</a:t>
            </a:fld>
            <a:endParaRPr lang="en-US"/>
          </a:p>
        </p:txBody>
      </p:sp>
    </p:spTree>
    <p:extLst>
      <p:ext uri="{BB962C8B-B14F-4D97-AF65-F5344CB8AC3E}">
        <p14:creationId xmlns:p14="http://schemas.microsoft.com/office/powerpoint/2010/main" val="2727834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ACBD4C-FA29-A36E-1B9B-4371814516F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CBC9B51-57C8-437A-8061-CDE306449A8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C726406-3499-18C9-EBAA-A42ED7D171BF}"/>
              </a:ext>
            </a:extLst>
          </p:cNvPr>
          <p:cNvSpPr>
            <a:spLocks noGrp="1"/>
          </p:cNvSpPr>
          <p:nvPr>
            <p:ph type="dt" sz="half" idx="10"/>
          </p:nvPr>
        </p:nvSpPr>
        <p:spPr/>
        <p:txBody>
          <a:bodyPr/>
          <a:lstStyle/>
          <a:p>
            <a:fld id="{12F21FCE-A244-084A-946A-3DBF31C7F589}" type="datetimeFigureOut">
              <a:rPr lang="en-US" smtClean="0"/>
              <a:t>4/21/24</a:t>
            </a:fld>
            <a:endParaRPr lang="en-US"/>
          </a:p>
        </p:txBody>
      </p:sp>
      <p:sp>
        <p:nvSpPr>
          <p:cNvPr id="5" name="Footer Placeholder 4">
            <a:extLst>
              <a:ext uri="{FF2B5EF4-FFF2-40B4-BE49-F238E27FC236}">
                <a16:creationId xmlns:a16="http://schemas.microsoft.com/office/drawing/2014/main" id="{F66AA953-01B6-C2ED-E431-207DC4F57B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7007F0-E635-1E45-36D9-34776DDC8BE2}"/>
              </a:ext>
            </a:extLst>
          </p:cNvPr>
          <p:cNvSpPr>
            <a:spLocks noGrp="1"/>
          </p:cNvSpPr>
          <p:nvPr>
            <p:ph type="sldNum" sz="quarter" idx="12"/>
          </p:nvPr>
        </p:nvSpPr>
        <p:spPr/>
        <p:txBody>
          <a:bodyPr/>
          <a:lstStyle/>
          <a:p>
            <a:fld id="{26DAA76B-F475-5447-ABCD-7DFD34730B4E}" type="slidenum">
              <a:rPr lang="en-US" smtClean="0"/>
              <a:t>‹#›</a:t>
            </a:fld>
            <a:endParaRPr lang="en-US"/>
          </a:p>
        </p:txBody>
      </p:sp>
    </p:spTree>
    <p:extLst>
      <p:ext uri="{BB962C8B-B14F-4D97-AF65-F5344CB8AC3E}">
        <p14:creationId xmlns:p14="http://schemas.microsoft.com/office/powerpoint/2010/main" val="2618744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6AB38-89C5-E805-33E5-C2F66140C22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31552CB-0DB3-B0C3-6D5A-4947146104B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D856D44-CB5E-25CC-1F2D-10CDC1B352FA}"/>
              </a:ext>
            </a:extLst>
          </p:cNvPr>
          <p:cNvSpPr>
            <a:spLocks noGrp="1"/>
          </p:cNvSpPr>
          <p:nvPr>
            <p:ph type="dt" sz="half" idx="10"/>
          </p:nvPr>
        </p:nvSpPr>
        <p:spPr/>
        <p:txBody>
          <a:bodyPr/>
          <a:lstStyle/>
          <a:p>
            <a:fld id="{12F21FCE-A244-084A-946A-3DBF31C7F589}" type="datetimeFigureOut">
              <a:rPr lang="en-US" smtClean="0"/>
              <a:t>4/21/24</a:t>
            </a:fld>
            <a:endParaRPr lang="en-US"/>
          </a:p>
        </p:txBody>
      </p:sp>
      <p:sp>
        <p:nvSpPr>
          <p:cNvPr id="5" name="Footer Placeholder 4">
            <a:extLst>
              <a:ext uri="{FF2B5EF4-FFF2-40B4-BE49-F238E27FC236}">
                <a16:creationId xmlns:a16="http://schemas.microsoft.com/office/drawing/2014/main" id="{9B20A6C9-1BFF-2046-52C0-906E839511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A34B29-EB6B-6D41-0883-AF780C97AC40}"/>
              </a:ext>
            </a:extLst>
          </p:cNvPr>
          <p:cNvSpPr>
            <a:spLocks noGrp="1"/>
          </p:cNvSpPr>
          <p:nvPr>
            <p:ph type="sldNum" sz="quarter" idx="12"/>
          </p:nvPr>
        </p:nvSpPr>
        <p:spPr/>
        <p:txBody>
          <a:bodyPr/>
          <a:lstStyle/>
          <a:p>
            <a:fld id="{26DAA76B-F475-5447-ABCD-7DFD34730B4E}" type="slidenum">
              <a:rPr lang="en-US" smtClean="0"/>
              <a:t>‹#›</a:t>
            </a:fld>
            <a:endParaRPr lang="en-US"/>
          </a:p>
        </p:txBody>
      </p:sp>
    </p:spTree>
    <p:extLst>
      <p:ext uri="{BB962C8B-B14F-4D97-AF65-F5344CB8AC3E}">
        <p14:creationId xmlns:p14="http://schemas.microsoft.com/office/powerpoint/2010/main" val="3068282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C2C3F-380C-C8F0-DAE3-8AAB9760A17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FC653B10-E11A-624A-AC1D-447D31EE52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437231A-3735-13BE-0F2C-6594315EBF3D}"/>
              </a:ext>
            </a:extLst>
          </p:cNvPr>
          <p:cNvSpPr>
            <a:spLocks noGrp="1"/>
          </p:cNvSpPr>
          <p:nvPr>
            <p:ph type="dt" sz="half" idx="10"/>
          </p:nvPr>
        </p:nvSpPr>
        <p:spPr/>
        <p:txBody>
          <a:bodyPr/>
          <a:lstStyle/>
          <a:p>
            <a:fld id="{12F21FCE-A244-084A-946A-3DBF31C7F589}" type="datetimeFigureOut">
              <a:rPr lang="en-US" smtClean="0"/>
              <a:t>4/21/24</a:t>
            </a:fld>
            <a:endParaRPr lang="en-US"/>
          </a:p>
        </p:txBody>
      </p:sp>
      <p:sp>
        <p:nvSpPr>
          <p:cNvPr id="5" name="Footer Placeholder 4">
            <a:extLst>
              <a:ext uri="{FF2B5EF4-FFF2-40B4-BE49-F238E27FC236}">
                <a16:creationId xmlns:a16="http://schemas.microsoft.com/office/drawing/2014/main" id="{D7BA16F2-9C1A-A2CF-81B4-C986F2FAA1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3AAE1C-42D9-E650-B34C-FF19DDFEDFEA}"/>
              </a:ext>
            </a:extLst>
          </p:cNvPr>
          <p:cNvSpPr>
            <a:spLocks noGrp="1"/>
          </p:cNvSpPr>
          <p:nvPr>
            <p:ph type="sldNum" sz="quarter" idx="12"/>
          </p:nvPr>
        </p:nvSpPr>
        <p:spPr/>
        <p:txBody>
          <a:bodyPr/>
          <a:lstStyle/>
          <a:p>
            <a:fld id="{26DAA76B-F475-5447-ABCD-7DFD34730B4E}" type="slidenum">
              <a:rPr lang="en-US" smtClean="0"/>
              <a:t>‹#›</a:t>
            </a:fld>
            <a:endParaRPr lang="en-US"/>
          </a:p>
        </p:txBody>
      </p:sp>
    </p:spTree>
    <p:extLst>
      <p:ext uri="{BB962C8B-B14F-4D97-AF65-F5344CB8AC3E}">
        <p14:creationId xmlns:p14="http://schemas.microsoft.com/office/powerpoint/2010/main" val="2604879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59E10-A8A4-7A13-ABF5-24E886B24B4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7A87E2A-FDD8-9217-99C0-A075AAFD8FC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40EEBD55-F56B-93C5-5070-C6A007DA1E1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4B20979-DFBC-32B7-EEC0-152F1EEFCDC5}"/>
              </a:ext>
            </a:extLst>
          </p:cNvPr>
          <p:cNvSpPr>
            <a:spLocks noGrp="1"/>
          </p:cNvSpPr>
          <p:nvPr>
            <p:ph type="dt" sz="half" idx="10"/>
          </p:nvPr>
        </p:nvSpPr>
        <p:spPr/>
        <p:txBody>
          <a:bodyPr/>
          <a:lstStyle/>
          <a:p>
            <a:fld id="{12F21FCE-A244-084A-946A-3DBF31C7F589}" type="datetimeFigureOut">
              <a:rPr lang="en-US" smtClean="0"/>
              <a:t>4/21/24</a:t>
            </a:fld>
            <a:endParaRPr lang="en-US"/>
          </a:p>
        </p:txBody>
      </p:sp>
      <p:sp>
        <p:nvSpPr>
          <p:cNvPr id="6" name="Footer Placeholder 5">
            <a:extLst>
              <a:ext uri="{FF2B5EF4-FFF2-40B4-BE49-F238E27FC236}">
                <a16:creationId xmlns:a16="http://schemas.microsoft.com/office/drawing/2014/main" id="{F8EB6279-1BDA-8834-7300-2539A9EE78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531B2A-F530-3BA6-6F11-693B7E4111AF}"/>
              </a:ext>
            </a:extLst>
          </p:cNvPr>
          <p:cNvSpPr>
            <a:spLocks noGrp="1"/>
          </p:cNvSpPr>
          <p:nvPr>
            <p:ph type="sldNum" sz="quarter" idx="12"/>
          </p:nvPr>
        </p:nvSpPr>
        <p:spPr/>
        <p:txBody>
          <a:bodyPr/>
          <a:lstStyle/>
          <a:p>
            <a:fld id="{26DAA76B-F475-5447-ABCD-7DFD34730B4E}" type="slidenum">
              <a:rPr lang="en-US" smtClean="0"/>
              <a:t>‹#›</a:t>
            </a:fld>
            <a:endParaRPr lang="en-US"/>
          </a:p>
        </p:txBody>
      </p:sp>
    </p:spTree>
    <p:extLst>
      <p:ext uri="{BB962C8B-B14F-4D97-AF65-F5344CB8AC3E}">
        <p14:creationId xmlns:p14="http://schemas.microsoft.com/office/powerpoint/2010/main" val="3114265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D3B45-A2FF-8DFA-CADA-7F6F33D2A8D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EA10B55-B96E-874C-5615-C402169D0E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1FEFC35-AAD2-8797-3FDF-0632A1174B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371D5740-3B91-54FA-4F2B-C93FD39E47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FD698D4-6E57-48CC-2539-16EECEA2BDD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3C0A277-366A-A3CB-A253-176CBDFD5013}"/>
              </a:ext>
            </a:extLst>
          </p:cNvPr>
          <p:cNvSpPr>
            <a:spLocks noGrp="1"/>
          </p:cNvSpPr>
          <p:nvPr>
            <p:ph type="dt" sz="half" idx="10"/>
          </p:nvPr>
        </p:nvSpPr>
        <p:spPr/>
        <p:txBody>
          <a:bodyPr/>
          <a:lstStyle/>
          <a:p>
            <a:fld id="{12F21FCE-A244-084A-946A-3DBF31C7F589}" type="datetimeFigureOut">
              <a:rPr lang="en-US" smtClean="0"/>
              <a:t>4/21/24</a:t>
            </a:fld>
            <a:endParaRPr lang="en-US"/>
          </a:p>
        </p:txBody>
      </p:sp>
      <p:sp>
        <p:nvSpPr>
          <p:cNvPr id="8" name="Footer Placeholder 7">
            <a:extLst>
              <a:ext uri="{FF2B5EF4-FFF2-40B4-BE49-F238E27FC236}">
                <a16:creationId xmlns:a16="http://schemas.microsoft.com/office/drawing/2014/main" id="{E8EBC749-87EB-1BD9-2C7F-B7332B62D4A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A642F10-364D-7FAB-16BC-99249AA2867A}"/>
              </a:ext>
            </a:extLst>
          </p:cNvPr>
          <p:cNvSpPr>
            <a:spLocks noGrp="1"/>
          </p:cNvSpPr>
          <p:nvPr>
            <p:ph type="sldNum" sz="quarter" idx="12"/>
          </p:nvPr>
        </p:nvSpPr>
        <p:spPr/>
        <p:txBody>
          <a:bodyPr/>
          <a:lstStyle/>
          <a:p>
            <a:fld id="{26DAA76B-F475-5447-ABCD-7DFD34730B4E}" type="slidenum">
              <a:rPr lang="en-US" smtClean="0"/>
              <a:t>‹#›</a:t>
            </a:fld>
            <a:endParaRPr lang="en-US"/>
          </a:p>
        </p:txBody>
      </p:sp>
    </p:spTree>
    <p:extLst>
      <p:ext uri="{BB962C8B-B14F-4D97-AF65-F5344CB8AC3E}">
        <p14:creationId xmlns:p14="http://schemas.microsoft.com/office/powerpoint/2010/main" val="1140057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1B998-C06A-815C-7020-837A71BD7B5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C06CDB7A-E4C1-3D54-2051-3B11ACD88EBE}"/>
              </a:ext>
            </a:extLst>
          </p:cNvPr>
          <p:cNvSpPr>
            <a:spLocks noGrp="1"/>
          </p:cNvSpPr>
          <p:nvPr>
            <p:ph type="dt" sz="half" idx="10"/>
          </p:nvPr>
        </p:nvSpPr>
        <p:spPr/>
        <p:txBody>
          <a:bodyPr/>
          <a:lstStyle/>
          <a:p>
            <a:fld id="{12F21FCE-A244-084A-946A-3DBF31C7F589}" type="datetimeFigureOut">
              <a:rPr lang="en-US" smtClean="0"/>
              <a:t>4/21/24</a:t>
            </a:fld>
            <a:endParaRPr lang="en-US"/>
          </a:p>
        </p:txBody>
      </p:sp>
      <p:sp>
        <p:nvSpPr>
          <p:cNvPr id="4" name="Footer Placeholder 3">
            <a:extLst>
              <a:ext uri="{FF2B5EF4-FFF2-40B4-BE49-F238E27FC236}">
                <a16:creationId xmlns:a16="http://schemas.microsoft.com/office/drawing/2014/main" id="{FA8C98D8-3383-B84A-26BD-B89E4BC2FD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FEB0C1-432F-7FD1-6E59-838B9EBCC4B2}"/>
              </a:ext>
            </a:extLst>
          </p:cNvPr>
          <p:cNvSpPr>
            <a:spLocks noGrp="1"/>
          </p:cNvSpPr>
          <p:nvPr>
            <p:ph type="sldNum" sz="quarter" idx="12"/>
          </p:nvPr>
        </p:nvSpPr>
        <p:spPr/>
        <p:txBody>
          <a:bodyPr/>
          <a:lstStyle/>
          <a:p>
            <a:fld id="{26DAA76B-F475-5447-ABCD-7DFD34730B4E}" type="slidenum">
              <a:rPr lang="en-US" smtClean="0"/>
              <a:t>‹#›</a:t>
            </a:fld>
            <a:endParaRPr lang="en-US"/>
          </a:p>
        </p:txBody>
      </p:sp>
    </p:spTree>
    <p:extLst>
      <p:ext uri="{BB962C8B-B14F-4D97-AF65-F5344CB8AC3E}">
        <p14:creationId xmlns:p14="http://schemas.microsoft.com/office/powerpoint/2010/main" val="1182997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143D8-E024-0910-5811-86C3DC261263}"/>
              </a:ext>
            </a:extLst>
          </p:cNvPr>
          <p:cNvSpPr>
            <a:spLocks noGrp="1"/>
          </p:cNvSpPr>
          <p:nvPr>
            <p:ph type="dt" sz="half" idx="10"/>
          </p:nvPr>
        </p:nvSpPr>
        <p:spPr/>
        <p:txBody>
          <a:bodyPr/>
          <a:lstStyle/>
          <a:p>
            <a:fld id="{12F21FCE-A244-084A-946A-3DBF31C7F589}" type="datetimeFigureOut">
              <a:rPr lang="en-US" smtClean="0"/>
              <a:t>4/21/24</a:t>
            </a:fld>
            <a:endParaRPr lang="en-US"/>
          </a:p>
        </p:txBody>
      </p:sp>
      <p:sp>
        <p:nvSpPr>
          <p:cNvPr id="3" name="Footer Placeholder 2">
            <a:extLst>
              <a:ext uri="{FF2B5EF4-FFF2-40B4-BE49-F238E27FC236}">
                <a16:creationId xmlns:a16="http://schemas.microsoft.com/office/drawing/2014/main" id="{BCCC9141-590B-7426-2F25-8BC227BD79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F537B7-7452-FF26-0637-9A019E3FF5FD}"/>
              </a:ext>
            </a:extLst>
          </p:cNvPr>
          <p:cNvSpPr>
            <a:spLocks noGrp="1"/>
          </p:cNvSpPr>
          <p:nvPr>
            <p:ph type="sldNum" sz="quarter" idx="12"/>
          </p:nvPr>
        </p:nvSpPr>
        <p:spPr/>
        <p:txBody>
          <a:bodyPr/>
          <a:lstStyle/>
          <a:p>
            <a:fld id="{26DAA76B-F475-5447-ABCD-7DFD34730B4E}" type="slidenum">
              <a:rPr lang="en-US" smtClean="0"/>
              <a:t>‹#›</a:t>
            </a:fld>
            <a:endParaRPr lang="en-US"/>
          </a:p>
        </p:txBody>
      </p:sp>
    </p:spTree>
    <p:extLst>
      <p:ext uri="{BB962C8B-B14F-4D97-AF65-F5344CB8AC3E}">
        <p14:creationId xmlns:p14="http://schemas.microsoft.com/office/powerpoint/2010/main" val="4003287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CC78-ED6E-0FAD-62DF-67D9512E291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1DCE952-0BFB-E911-4BB9-10FFDF994D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10FB5EC-C461-18A8-A7C5-0635307BD7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C04FA58-CAA5-D90F-D5D7-709FD4716460}"/>
              </a:ext>
            </a:extLst>
          </p:cNvPr>
          <p:cNvSpPr>
            <a:spLocks noGrp="1"/>
          </p:cNvSpPr>
          <p:nvPr>
            <p:ph type="dt" sz="half" idx="10"/>
          </p:nvPr>
        </p:nvSpPr>
        <p:spPr/>
        <p:txBody>
          <a:bodyPr/>
          <a:lstStyle/>
          <a:p>
            <a:fld id="{12F21FCE-A244-084A-946A-3DBF31C7F589}" type="datetimeFigureOut">
              <a:rPr lang="en-US" smtClean="0"/>
              <a:t>4/21/24</a:t>
            </a:fld>
            <a:endParaRPr lang="en-US"/>
          </a:p>
        </p:txBody>
      </p:sp>
      <p:sp>
        <p:nvSpPr>
          <p:cNvPr id="6" name="Footer Placeholder 5">
            <a:extLst>
              <a:ext uri="{FF2B5EF4-FFF2-40B4-BE49-F238E27FC236}">
                <a16:creationId xmlns:a16="http://schemas.microsoft.com/office/drawing/2014/main" id="{D20AE304-B5EE-1FB4-6C92-E23206E3D3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CE9958-D8B6-B3D0-B100-AD32C9BFAAFE}"/>
              </a:ext>
            </a:extLst>
          </p:cNvPr>
          <p:cNvSpPr>
            <a:spLocks noGrp="1"/>
          </p:cNvSpPr>
          <p:nvPr>
            <p:ph type="sldNum" sz="quarter" idx="12"/>
          </p:nvPr>
        </p:nvSpPr>
        <p:spPr/>
        <p:txBody>
          <a:bodyPr/>
          <a:lstStyle/>
          <a:p>
            <a:fld id="{26DAA76B-F475-5447-ABCD-7DFD34730B4E}" type="slidenum">
              <a:rPr lang="en-US" smtClean="0"/>
              <a:t>‹#›</a:t>
            </a:fld>
            <a:endParaRPr lang="en-US"/>
          </a:p>
        </p:txBody>
      </p:sp>
    </p:spTree>
    <p:extLst>
      <p:ext uri="{BB962C8B-B14F-4D97-AF65-F5344CB8AC3E}">
        <p14:creationId xmlns:p14="http://schemas.microsoft.com/office/powerpoint/2010/main" val="4166816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782C2-964E-B241-19EC-9FDA4E50C79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9CF840F-5E79-6CEA-C68A-B06E0AA383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948FAFB-6EE5-B0BA-5F9C-0429D22F0E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A339AA8-2384-FCD0-2634-9044854833F8}"/>
              </a:ext>
            </a:extLst>
          </p:cNvPr>
          <p:cNvSpPr>
            <a:spLocks noGrp="1"/>
          </p:cNvSpPr>
          <p:nvPr>
            <p:ph type="dt" sz="half" idx="10"/>
          </p:nvPr>
        </p:nvSpPr>
        <p:spPr/>
        <p:txBody>
          <a:bodyPr/>
          <a:lstStyle/>
          <a:p>
            <a:fld id="{12F21FCE-A244-084A-946A-3DBF31C7F589}" type="datetimeFigureOut">
              <a:rPr lang="en-US" smtClean="0"/>
              <a:t>4/21/24</a:t>
            </a:fld>
            <a:endParaRPr lang="en-US"/>
          </a:p>
        </p:txBody>
      </p:sp>
      <p:sp>
        <p:nvSpPr>
          <p:cNvPr id="6" name="Footer Placeholder 5">
            <a:extLst>
              <a:ext uri="{FF2B5EF4-FFF2-40B4-BE49-F238E27FC236}">
                <a16:creationId xmlns:a16="http://schemas.microsoft.com/office/drawing/2014/main" id="{CE239839-4959-0E06-5587-C51D401034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20607F-86FC-FDEC-C76C-BA5531A2DD08}"/>
              </a:ext>
            </a:extLst>
          </p:cNvPr>
          <p:cNvSpPr>
            <a:spLocks noGrp="1"/>
          </p:cNvSpPr>
          <p:nvPr>
            <p:ph type="sldNum" sz="quarter" idx="12"/>
          </p:nvPr>
        </p:nvSpPr>
        <p:spPr/>
        <p:txBody>
          <a:bodyPr/>
          <a:lstStyle/>
          <a:p>
            <a:fld id="{26DAA76B-F475-5447-ABCD-7DFD34730B4E}" type="slidenum">
              <a:rPr lang="en-US" smtClean="0"/>
              <a:t>‹#›</a:t>
            </a:fld>
            <a:endParaRPr lang="en-US"/>
          </a:p>
        </p:txBody>
      </p:sp>
    </p:spTree>
    <p:extLst>
      <p:ext uri="{BB962C8B-B14F-4D97-AF65-F5344CB8AC3E}">
        <p14:creationId xmlns:p14="http://schemas.microsoft.com/office/powerpoint/2010/main" val="1822726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953AEE-5E81-D900-9859-4C8A556973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AC4063D-992F-FDEB-D2EB-B5B26E2C39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6230D2E-C034-40C3-8D9A-39B1084704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F21FCE-A244-084A-946A-3DBF31C7F589}" type="datetimeFigureOut">
              <a:rPr lang="en-US" smtClean="0"/>
              <a:t>4/21/24</a:t>
            </a:fld>
            <a:endParaRPr lang="en-US"/>
          </a:p>
        </p:txBody>
      </p:sp>
      <p:sp>
        <p:nvSpPr>
          <p:cNvPr id="5" name="Footer Placeholder 4">
            <a:extLst>
              <a:ext uri="{FF2B5EF4-FFF2-40B4-BE49-F238E27FC236}">
                <a16:creationId xmlns:a16="http://schemas.microsoft.com/office/drawing/2014/main" id="{920D97F1-A465-E99D-2D39-497E133090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AAA732-0D92-EDB0-6896-FA72D17E57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DAA76B-F475-5447-ABCD-7DFD34730B4E}" type="slidenum">
              <a:rPr lang="en-US" smtClean="0"/>
              <a:t>‹#›</a:t>
            </a:fld>
            <a:endParaRPr lang="en-US"/>
          </a:p>
        </p:txBody>
      </p:sp>
    </p:spTree>
    <p:extLst>
      <p:ext uri="{BB962C8B-B14F-4D97-AF65-F5344CB8AC3E}">
        <p14:creationId xmlns:p14="http://schemas.microsoft.com/office/powerpoint/2010/main" val="15755506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jpe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jpeg"/><Relationship Id="rId9" Type="http://schemas.openxmlformats.org/officeDocument/2006/relationships/image" Target="../media/image8.png"/><Relationship Id="rId14" Type="http://schemas.openxmlformats.org/officeDocument/2006/relationships/image" Target="../media/image13.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6.png"/><Relationship Id="rId4" Type="http://schemas.openxmlformats.org/officeDocument/2006/relationships/image" Target="../media/image15.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White and black robot hands">
            <a:extLst>
              <a:ext uri="{FF2B5EF4-FFF2-40B4-BE49-F238E27FC236}">
                <a16:creationId xmlns:a16="http://schemas.microsoft.com/office/drawing/2014/main" id="{82FD5075-99D1-CDE0-AB9E-53DAB227F8FB}"/>
              </a:ext>
            </a:extLst>
          </p:cNvPr>
          <p:cNvPicPr>
            <a:picLocks noChangeAspect="1"/>
          </p:cNvPicPr>
          <p:nvPr/>
        </p:nvPicPr>
        <p:blipFill rotWithShape="1">
          <a:blip r:embed="rId2"/>
          <a:srcRect t="19"/>
          <a:stretch/>
        </p:blipFill>
        <p:spPr>
          <a:xfrm>
            <a:off x="20" y="1282"/>
            <a:ext cx="12191980" cy="6856718"/>
          </a:xfrm>
          <a:prstGeom prst="rect">
            <a:avLst/>
          </a:prstGeom>
        </p:spPr>
      </p:pic>
      <p:sp>
        <p:nvSpPr>
          <p:cNvPr id="4" name="Rectangle 3">
            <a:extLst>
              <a:ext uri="{FF2B5EF4-FFF2-40B4-BE49-F238E27FC236}">
                <a16:creationId xmlns:a16="http://schemas.microsoft.com/office/drawing/2014/main" id="{9901926F-F62C-BB56-B7C8-D13A786B6D10}"/>
              </a:ext>
            </a:extLst>
          </p:cNvPr>
          <p:cNvSpPr/>
          <p:nvPr/>
        </p:nvSpPr>
        <p:spPr>
          <a:xfrm>
            <a:off x="-1524" y="0"/>
            <a:ext cx="12192000" cy="6858000"/>
          </a:xfrm>
          <a:prstGeom prst="rect">
            <a:avLst/>
          </a:prstGeom>
          <a:solidFill>
            <a:schemeClr val="tx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ffectLst>
                <a:outerShdw blurRad="50800" dist="38100" dir="2700000" algn="tl" rotWithShape="0">
                  <a:prstClr val="black">
                    <a:alpha val="40000"/>
                  </a:prstClr>
                </a:outerShdw>
              </a:effectLst>
            </a:endParaRPr>
          </a:p>
        </p:txBody>
      </p:sp>
      <p:sp>
        <p:nvSpPr>
          <p:cNvPr id="5" name="TextBox 4">
            <a:extLst>
              <a:ext uri="{FF2B5EF4-FFF2-40B4-BE49-F238E27FC236}">
                <a16:creationId xmlns:a16="http://schemas.microsoft.com/office/drawing/2014/main" id="{2062F57F-C442-E4CB-1667-6D4E74CEBE7A}"/>
              </a:ext>
            </a:extLst>
          </p:cNvPr>
          <p:cNvSpPr txBox="1"/>
          <p:nvPr/>
        </p:nvSpPr>
        <p:spPr>
          <a:xfrm>
            <a:off x="588169" y="2644170"/>
            <a:ext cx="11015662" cy="1569660"/>
          </a:xfrm>
          <a:prstGeom prst="rect">
            <a:avLst/>
          </a:prstGeom>
          <a:noFill/>
        </p:spPr>
        <p:txBody>
          <a:bodyPr wrap="square" rtlCol="0">
            <a:spAutoFit/>
          </a:bodyPr>
          <a:lstStyle/>
          <a:p>
            <a:pPr algn="ctr"/>
            <a:r>
              <a:rPr lang="en-US" sz="9600" b="1" dirty="0">
                <a:solidFill>
                  <a:schemeClr val="bg1"/>
                </a:solidFill>
                <a:effectLst>
                  <a:outerShdw blurRad="50800" dist="38100" dir="2700000" algn="tl" rotWithShape="0">
                    <a:prstClr val="black">
                      <a:alpha val="40000"/>
                    </a:prstClr>
                  </a:outerShdw>
                </a:effectLst>
                <a:latin typeface="Avenir Next" panose="020B0503020202020204" pitchFamily="34" charset="0"/>
              </a:rPr>
              <a:t>Unlocking Images </a:t>
            </a:r>
          </a:p>
        </p:txBody>
      </p:sp>
      <p:sp>
        <p:nvSpPr>
          <p:cNvPr id="6" name="Rounded Rectangle 5">
            <a:extLst>
              <a:ext uri="{FF2B5EF4-FFF2-40B4-BE49-F238E27FC236}">
                <a16:creationId xmlns:a16="http://schemas.microsoft.com/office/drawing/2014/main" id="{1051E4E8-7C42-4339-639C-24C4765584D2}"/>
              </a:ext>
            </a:extLst>
          </p:cNvPr>
          <p:cNvSpPr/>
          <p:nvPr/>
        </p:nvSpPr>
        <p:spPr>
          <a:xfrm>
            <a:off x="3567113" y="4213830"/>
            <a:ext cx="5057775" cy="828675"/>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venir Next" panose="020B0503020202020204" pitchFamily="34" charset="0"/>
              </a:rPr>
              <a:t>Your All-in-One Image Captioning Platform</a:t>
            </a:r>
          </a:p>
        </p:txBody>
      </p:sp>
      <p:sp>
        <p:nvSpPr>
          <p:cNvPr id="2" name="TextBox 1">
            <a:extLst>
              <a:ext uri="{FF2B5EF4-FFF2-40B4-BE49-F238E27FC236}">
                <a16:creationId xmlns:a16="http://schemas.microsoft.com/office/drawing/2014/main" id="{092BA1E0-9D35-66ED-D418-9F7473009D65}"/>
              </a:ext>
            </a:extLst>
          </p:cNvPr>
          <p:cNvSpPr txBox="1"/>
          <p:nvPr/>
        </p:nvSpPr>
        <p:spPr>
          <a:xfrm>
            <a:off x="384969" y="5471844"/>
            <a:ext cx="3712898" cy="1200329"/>
          </a:xfrm>
          <a:prstGeom prst="rect">
            <a:avLst/>
          </a:prstGeom>
          <a:noFill/>
        </p:spPr>
        <p:txBody>
          <a:bodyPr wrap="square" rtlCol="0">
            <a:spAutoFit/>
          </a:bodyPr>
          <a:lstStyle/>
          <a:p>
            <a:r>
              <a:rPr lang="en-US" dirty="0">
                <a:solidFill>
                  <a:schemeClr val="accent4"/>
                </a:solidFill>
              </a:rPr>
              <a:t>Team Members:</a:t>
            </a:r>
          </a:p>
          <a:p>
            <a:r>
              <a:rPr lang="en-US" dirty="0" err="1">
                <a:solidFill>
                  <a:schemeClr val="accent4"/>
                </a:solidFill>
              </a:rPr>
              <a:t>Deeksha</a:t>
            </a:r>
            <a:r>
              <a:rPr lang="en-US" dirty="0">
                <a:solidFill>
                  <a:schemeClr val="accent4"/>
                </a:solidFill>
              </a:rPr>
              <a:t> </a:t>
            </a:r>
            <a:r>
              <a:rPr lang="en-US" dirty="0" err="1">
                <a:solidFill>
                  <a:schemeClr val="accent4"/>
                </a:solidFill>
              </a:rPr>
              <a:t>Ailawadi</a:t>
            </a:r>
            <a:r>
              <a:rPr lang="en-US" dirty="0">
                <a:solidFill>
                  <a:schemeClr val="accent4"/>
                </a:solidFill>
              </a:rPr>
              <a:t> [E22CSEU0444]</a:t>
            </a:r>
          </a:p>
          <a:p>
            <a:r>
              <a:rPr lang="en-US" dirty="0" err="1">
                <a:solidFill>
                  <a:schemeClr val="accent4"/>
                </a:solidFill>
              </a:rPr>
              <a:t>Sonalika</a:t>
            </a:r>
            <a:r>
              <a:rPr lang="en-US" dirty="0">
                <a:solidFill>
                  <a:schemeClr val="accent4"/>
                </a:solidFill>
              </a:rPr>
              <a:t> Goel [E22CSEU0428]</a:t>
            </a:r>
          </a:p>
          <a:p>
            <a:r>
              <a:rPr lang="en-US" dirty="0" err="1">
                <a:solidFill>
                  <a:schemeClr val="accent4"/>
                </a:solidFill>
              </a:rPr>
              <a:t>Aashi</a:t>
            </a:r>
            <a:r>
              <a:rPr lang="en-US" dirty="0">
                <a:solidFill>
                  <a:schemeClr val="accent4"/>
                </a:solidFill>
              </a:rPr>
              <a:t> Garg [E22CSEU0447]</a:t>
            </a:r>
          </a:p>
        </p:txBody>
      </p:sp>
      <p:sp>
        <p:nvSpPr>
          <p:cNvPr id="7" name="TextBox 6">
            <a:extLst>
              <a:ext uri="{FF2B5EF4-FFF2-40B4-BE49-F238E27FC236}">
                <a16:creationId xmlns:a16="http://schemas.microsoft.com/office/drawing/2014/main" id="{A31F5A9F-60FC-090C-39D5-42E8EFCC21D7}"/>
              </a:ext>
            </a:extLst>
          </p:cNvPr>
          <p:cNvSpPr txBox="1"/>
          <p:nvPr/>
        </p:nvSpPr>
        <p:spPr>
          <a:xfrm>
            <a:off x="6887688" y="5350088"/>
            <a:ext cx="3871356" cy="923330"/>
          </a:xfrm>
          <a:prstGeom prst="rect">
            <a:avLst/>
          </a:prstGeom>
          <a:noFill/>
        </p:spPr>
        <p:txBody>
          <a:bodyPr wrap="square" rtlCol="0">
            <a:spAutoFit/>
          </a:bodyPr>
          <a:lstStyle/>
          <a:p>
            <a:r>
              <a:rPr lang="en-US" dirty="0">
                <a:solidFill>
                  <a:schemeClr val="accent4"/>
                </a:solidFill>
              </a:rPr>
              <a:t>Mentor Name: </a:t>
            </a:r>
          </a:p>
          <a:p>
            <a:r>
              <a:rPr lang="en-US" dirty="0">
                <a:solidFill>
                  <a:schemeClr val="accent4"/>
                </a:solidFill>
              </a:rPr>
              <a:t>Prof. </a:t>
            </a:r>
            <a:r>
              <a:rPr lang="en-US" dirty="0" err="1">
                <a:solidFill>
                  <a:schemeClr val="accent4"/>
                </a:solidFill>
              </a:rPr>
              <a:t>Akansha</a:t>
            </a:r>
            <a:r>
              <a:rPr lang="en-US" dirty="0">
                <a:solidFill>
                  <a:schemeClr val="accent4"/>
                </a:solidFill>
              </a:rPr>
              <a:t> Singh</a:t>
            </a:r>
          </a:p>
          <a:p>
            <a:r>
              <a:rPr lang="en-US" dirty="0">
                <a:solidFill>
                  <a:schemeClr val="accent4"/>
                </a:solidFill>
              </a:rPr>
              <a:t>Prof. Sonam Puri</a:t>
            </a:r>
          </a:p>
        </p:txBody>
      </p:sp>
    </p:spTree>
    <p:extLst>
      <p:ext uri="{BB962C8B-B14F-4D97-AF65-F5344CB8AC3E}">
        <p14:creationId xmlns:p14="http://schemas.microsoft.com/office/powerpoint/2010/main" val="3781688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5000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ppt_x"/>
                                          </p:val>
                                        </p:tav>
                                        <p:tav tm="100000">
                                          <p:val>
                                            <p:strVal val="#ppt_x"/>
                                          </p:val>
                                        </p:tav>
                                      </p:tavLst>
                                    </p:anim>
                                    <p:anim calcmode="lin" valueType="num">
                                      <p:cBhvr additive="base">
                                        <p:cTn id="8" dur="1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decel="50000" fill="hold" grpId="0" nodeType="withEffect">
                                  <p:stCondLst>
                                    <p:cond delay="2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A2ED68-54A9-1FFC-1307-6EFDB9E08BEB}"/>
              </a:ext>
            </a:extLst>
          </p:cNvPr>
          <p:cNvSpPr txBox="1"/>
          <p:nvPr/>
        </p:nvSpPr>
        <p:spPr>
          <a:xfrm>
            <a:off x="1634843" y="2705725"/>
            <a:ext cx="8922314" cy="1446550"/>
          </a:xfrm>
          <a:prstGeom prst="rect">
            <a:avLst/>
          </a:prstGeom>
          <a:noFill/>
        </p:spPr>
        <p:txBody>
          <a:bodyPr wrap="none" rtlCol="0">
            <a:spAutoFit/>
          </a:bodyPr>
          <a:lstStyle/>
          <a:p>
            <a:r>
              <a:rPr lang="en-US" sz="8800" b="1" dirty="0">
                <a:solidFill>
                  <a:schemeClr val="accent4"/>
                </a:solidFill>
                <a:latin typeface="Avenir Next" panose="020B0503020202020204" pitchFamily="34" charset="0"/>
              </a:rPr>
              <a:t>Potential clients</a:t>
            </a:r>
          </a:p>
        </p:txBody>
      </p:sp>
    </p:spTree>
    <p:extLst>
      <p:ext uri="{BB962C8B-B14F-4D97-AF65-F5344CB8AC3E}">
        <p14:creationId xmlns:p14="http://schemas.microsoft.com/office/powerpoint/2010/main" val="73236017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Rounded Rectangle 21">
            <a:extLst>
              <a:ext uri="{FF2B5EF4-FFF2-40B4-BE49-F238E27FC236}">
                <a16:creationId xmlns:a16="http://schemas.microsoft.com/office/drawing/2014/main" id="{0F673FAE-58A0-CC59-E523-0A0F26D53F21}"/>
              </a:ext>
            </a:extLst>
          </p:cNvPr>
          <p:cNvSpPr/>
          <p:nvPr/>
        </p:nvSpPr>
        <p:spPr>
          <a:xfrm>
            <a:off x="982980" y="784860"/>
            <a:ext cx="10256520" cy="5288280"/>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46CE98D3-C4E5-C2B0-4934-31BFBD137CB5}"/>
              </a:ext>
            </a:extLst>
          </p:cNvPr>
          <p:cNvSpPr txBox="1"/>
          <p:nvPr/>
        </p:nvSpPr>
        <p:spPr>
          <a:xfrm>
            <a:off x="5913120" y="2136338"/>
            <a:ext cx="6278880" cy="2585323"/>
          </a:xfrm>
          <a:prstGeom prst="rect">
            <a:avLst/>
          </a:prstGeom>
          <a:noFill/>
        </p:spPr>
        <p:txBody>
          <a:bodyPr wrap="square" rtlCol="0">
            <a:spAutoFit/>
          </a:bodyPr>
          <a:lstStyle/>
          <a:p>
            <a:pPr algn="ctr"/>
            <a:r>
              <a:rPr lang="en-US" sz="5400" b="1" dirty="0">
                <a:latin typeface="Avenir Next" panose="020B0503020202020204" pitchFamily="34" charset="0"/>
              </a:rPr>
              <a:t>People with Reading Difficulties</a:t>
            </a:r>
          </a:p>
        </p:txBody>
      </p:sp>
      <p:sp>
        <p:nvSpPr>
          <p:cNvPr id="24" name="TextBox 23">
            <a:extLst>
              <a:ext uri="{FF2B5EF4-FFF2-40B4-BE49-F238E27FC236}">
                <a16:creationId xmlns:a16="http://schemas.microsoft.com/office/drawing/2014/main" id="{3293C741-6FBC-4CF9-0491-FFA8E191FB59}"/>
              </a:ext>
            </a:extLst>
          </p:cNvPr>
          <p:cNvSpPr txBox="1"/>
          <p:nvPr/>
        </p:nvSpPr>
        <p:spPr>
          <a:xfrm>
            <a:off x="1242060" y="994827"/>
            <a:ext cx="5875020" cy="5355312"/>
          </a:xfrm>
          <a:prstGeom prst="rect">
            <a:avLst/>
          </a:prstGeom>
          <a:noFill/>
        </p:spPr>
        <p:txBody>
          <a:bodyPr wrap="square" rtlCol="0">
            <a:spAutoFit/>
          </a:bodyPr>
          <a:lstStyle/>
          <a:p>
            <a:r>
              <a:rPr lang="en-US" b="1" dirty="0">
                <a:latin typeface="Avenir Next Demi Bold" panose="020B0503020202020204" pitchFamily="34" charset="0"/>
              </a:rPr>
              <a:t>The software can help people who have trouble reading traditional books by creating thorough text descriptions for the photos. The platform guarantees excellent access to and comprehension of visual information for those with reading impairments by offering extensive captions and translations. An additional benefit is the text-to-speech feature, which enables users to hear the generated descriptions rather than just read them. This aural way of interaction offers a different and inclusive approach, meeting the needs of individuals who might find it difficult to use traditional reading methods and supporting a variety of learning styles. Beyond just catering to those with visual impairments, the initiative aims to create an environment where people with a range of accessibility needs—including those who struggle with reading—can interact and comprehend visual information more easily.</a:t>
            </a:r>
          </a:p>
          <a:p>
            <a:r>
              <a:rPr lang="en-US" dirty="0">
                <a:latin typeface="Avenir Next Ultra Light" panose="020B0203020202020204" pitchFamily="34" charset="77"/>
              </a:rPr>
              <a:t>	‘</a:t>
            </a:r>
          </a:p>
        </p:txBody>
      </p:sp>
    </p:spTree>
    <p:extLst>
      <p:ext uri="{BB962C8B-B14F-4D97-AF65-F5344CB8AC3E}">
        <p14:creationId xmlns:p14="http://schemas.microsoft.com/office/powerpoint/2010/main" val="176429518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Rounded Rectangle 21">
            <a:extLst>
              <a:ext uri="{FF2B5EF4-FFF2-40B4-BE49-F238E27FC236}">
                <a16:creationId xmlns:a16="http://schemas.microsoft.com/office/drawing/2014/main" id="{0F673FAE-58A0-CC59-E523-0A0F26D53F21}"/>
              </a:ext>
            </a:extLst>
          </p:cNvPr>
          <p:cNvSpPr/>
          <p:nvPr/>
        </p:nvSpPr>
        <p:spPr>
          <a:xfrm>
            <a:off x="967740" y="784860"/>
            <a:ext cx="10256520" cy="5288280"/>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46CE98D3-C4E5-C2B0-4934-31BFBD137CB5}"/>
              </a:ext>
            </a:extLst>
          </p:cNvPr>
          <p:cNvSpPr txBox="1"/>
          <p:nvPr/>
        </p:nvSpPr>
        <p:spPr>
          <a:xfrm>
            <a:off x="4823460" y="2459504"/>
            <a:ext cx="6278880" cy="1938992"/>
          </a:xfrm>
          <a:prstGeom prst="rect">
            <a:avLst/>
          </a:prstGeom>
          <a:noFill/>
        </p:spPr>
        <p:txBody>
          <a:bodyPr wrap="square" rtlCol="0">
            <a:spAutoFit/>
          </a:bodyPr>
          <a:lstStyle/>
          <a:p>
            <a:pPr algn="r"/>
            <a:r>
              <a:rPr lang="en-IN" sz="6000" b="1" dirty="0">
                <a:latin typeface="Avenir Next" panose="020B0503020202020204" pitchFamily="34" charset="0"/>
                <a:ea typeface="Calibri" panose="020F0502020204030204" pitchFamily="34" charset="0"/>
                <a:cs typeface="Times New Roman" panose="02020603050405020304" pitchFamily="18" charset="0"/>
              </a:rPr>
              <a:t>M</a:t>
            </a:r>
            <a:r>
              <a:rPr lang="en-IN" sz="6000" b="1" dirty="0">
                <a:effectLst/>
                <a:latin typeface="Avenir Next" panose="020B0503020202020204" pitchFamily="34" charset="0"/>
                <a:ea typeface="Calibri" panose="020F0502020204030204" pitchFamily="34" charset="0"/>
                <a:cs typeface="Times New Roman" panose="02020603050405020304" pitchFamily="18" charset="0"/>
              </a:rPr>
              <a:t>ultilingual</a:t>
            </a:r>
            <a:r>
              <a:rPr lang="en-IN" sz="6000" b="1" dirty="0">
                <a:effectLst/>
                <a:latin typeface="Avenir Next" panose="020B0503020202020204" pitchFamily="34" charset="0"/>
              </a:rPr>
              <a:t> Audience</a:t>
            </a:r>
            <a:endParaRPr lang="en-US" sz="6000" b="1" dirty="0">
              <a:latin typeface="Avenir Next" panose="020B0503020202020204" pitchFamily="34" charset="0"/>
            </a:endParaRPr>
          </a:p>
        </p:txBody>
      </p:sp>
      <p:sp>
        <p:nvSpPr>
          <p:cNvPr id="24" name="TextBox 23">
            <a:extLst>
              <a:ext uri="{FF2B5EF4-FFF2-40B4-BE49-F238E27FC236}">
                <a16:creationId xmlns:a16="http://schemas.microsoft.com/office/drawing/2014/main" id="{3293C741-6FBC-4CF9-0491-FFA8E191FB59}"/>
              </a:ext>
            </a:extLst>
          </p:cNvPr>
          <p:cNvSpPr txBox="1"/>
          <p:nvPr/>
        </p:nvSpPr>
        <p:spPr>
          <a:xfrm>
            <a:off x="1226820" y="1011315"/>
            <a:ext cx="5143500" cy="5078313"/>
          </a:xfrm>
          <a:prstGeom prst="rect">
            <a:avLst/>
          </a:prstGeom>
          <a:noFill/>
        </p:spPr>
        <p:txBody>
          <a:bodyPr wrap="square" rtlCol="0">
            <a:spAutoFit/>
          </a:bodyPr>
          <a:lstStyle/>
          <a:p>
            <a:r>
              <a:rPr lang="en-US" b="1" dirty="0">
                <a:latin typeface="Avenir Next Demi Bold" panose="020B0503020202020204" pitchFamily="34" charset="0"/>
              </a:rPr>
              <a:t>This feature facilitates cross-cultural communication by removing language barriers and catering to the linguistic diversity of the global audience. This feature enables multilingual users to interact with visual material and view image captions in their native tongue, promoting a more diverse and international experience. This feature of the platform can be used by educational institutions, museums, and galleries to provide content in several languages, making their resources available to a wider audience. The project's dedication to catering to a multilingual audience is in line with the objective of fostering greater interconnectedness so that people with disparate linguistic backgrounds may converse and comprehend visual narratives with ease.</a:t>
            </a:r>
          </a:p>
        </p:txBody>
      </p:sp>
    </p:spTree>
    <p:extLst>
      <p:ext uri="{BB962C8B-B14F-4D97-AF65-F5344CB8AC3E}">
        <p14:creationId xmlns:p14="http://schemas.microsoft.com/office/powerpoint/2010/main" val="397678043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A95471E-96F7-6B31-CD58-5D5CCD08DEE9}"/>
              </a:ext>
            </a:extLst>
          </p:cNvPr>
          <p:cNvGrpSpPr/>
          <p:nvPr/>
        </p:nvGrpSpPr>
        <p:grpSpPr>
          <a:xfrm>
            <a:off x="906780" y="784860"/>
            <a:ext cx="10256520" cy="5288280"/>
            <a:chOff x="967740" y="312420"/>
            <a:chExt cx="10256520" cy="5288280"/>
          </a:xfrm>
        </p:grpSpPr>
        <p:sp>
          <p:nvSpPr>
            <p:cNvPr id="22" name="Rounded Rectangle 21">
              <a:extLst>
                <a:ext uri="{FF2B5EF4-FFF2-40B4-BE49-F238E27FC236}">
                  <a16:creationId xmlns:a16="http://schemas.microsoft.com/office/drawing/2014/main" id="{0F673FAE-58A0-CC59-E523-0A0F26D53F21}"/>
                </a:ext>
              </a:extLst>
            </p:cNvPr>
            <p:cNvSpPr/>
            <p:nvPr/>
          </p:nvSpPr>
          <p:spPr>
            <a:xfrm>
              <a:off x="967740" y="312420"/>
              <a:ext cx="10256520" cy="5288280"/>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46CE98D3-C4E5-C2B0-4934-31BFBD137CB5}"/>
                </a:ext>
              </a:extLst>
            </p:cNvPr>
            <p:cNvSpPr txBox="1"/>
            <p:nvPr/>
          </p:nvSpPr>
          <p:spPr>
            <a:xfrm>
              <a:off x="4617720" y="1614992"/>
              <a:ext cx="6606540" cy="3139321"/>
            </a:xfrm>
            <a:prstGeom prst="rect">
              <a:avLst/>
            </a:prstGeom>
            <a:noFill/>
          </p:spPr>
          <p:txBody>
            <a:bodyPr wrap="square" rtlCol="0">
              <a:spAutoFit/>
            </a:bodyPr>
            <a:lstStyle/>
            <a:p>
              <a:pPr algn="r"/>
              <a:r>
                <a:rPr lang="en-IN" sz="6600" b="1" dirty="0">
                  <a:latin typeface="Avenir Next" panose="020B0503020202020204" pitchFamily="34" charset="0"/>
                  <a:ea typeface="Calibri" panose="020F0502020204030204" pitchFamily="34" charset="0"/>
                  <a:cs typeface="Times New Roman" panose="02020603050405020304" pitchFamily="18" charset="0"/>
                </a:rPr>
                <a:t>V</a:t>
              </a:r>
              <a:r>
                <a:rPr lang="en-IN" sz="6600" b="1" dirty="0">
                  <a:effectLst/>
                  <a:latin typeface="Avenir Next" panose="020B0503020202020204" pitchFamily="34" charset="0"/>
                  <a:ea typeface="Calibri" panose="020F0502020204030204" pitchFamily="34" charset="0"/>
                  <a:cs typeface="Times New Roman" panose="02020603050405020304" pitchFamily="18" charset="0"/>
                </a:rPr>
                <a:t>isually </a:t>
              </a:r>
              <a:r>
                <a:rPr lang="en-IN" sz="6600" b="1" dirty="0">
                  <a:latin typeface="Avenir Next" panose="020B0503020202020204" pitchFamily="34" charset="0"/>
                  <a:ea typeface="Calibri" panose="020F0502020204030204" pitchFamily="34" charset="0"/>
                  <a:cs typeface="Times New Roman" panose="02020603050405020304" pitchFamily="18" charset="0"/>
                </a:rPr>
                <a:t>Impaired People</a:t>
              </a:r>
              <a:r>
                <a:rPr lang="en-IN" sz="6600" b="1" dirty="0">
                  <a:effectLst/>
                  <a:latin typeface="Avenir Next" panose="020B0503020202020204" pitchFamily="34" charset="0"/>
                </a:rPr>
                <a:t> </a:t>
              </a:r>
              <a:endParaRPr lang="en-US" sz="6600" b="1" dirty="0">
                <a:latin typeface="Avenir Next" panose="020B0503020202020204" pitchFamily="34" charset="0"/>
              </a:endParaRPr>
            </a:p>
          </p:txBody>
        </p:sp>
        <p:sp>
          <p:nvSpPr>
            <p:cNvPr id="24" name="TextBox 23">
              <a:extLst>
                <a:ext uri="{FF2B5EF4-FFF2-40B4-BE49-F238E27FC236}">
                  <a16:creationId xmlns:a16="http://schemas.microsoft.com/office/drawing/2014/main" id="{3293C741-6FBC-4CF9-0491-FFA8E191FB59}"/>
                </a:ext>
              </a:extLst>
            </p:cNvPr>
            <p:cNvSpPr txBox="1"/>
            <p:nvPr/>
          </p:nvSpPr>
          <p:spPr>
            <a:xfrm>
              <a:off x="1394460" y="555903"/>
              <a:ext cx="5798820" cy="4801314"/>
            </a:xfrm>
            <a:prstGeom prst="rect">
              <a:avLst/>
            </a:prstGeom>
            <a:noFill/>
          </p:spPr>
          <p:txBody>
            <a:bodyPr wrap="square" rtlCol="0">
              <a:spAutoFit/>
            </a:bodyPr>
            <a:lstStyle/>
            <a:p>
              <a:r>
                <a:rPr lang="en-US" b="1" dirty="0">
                  <a:latin typeface="Avenir Next Demi Bold" panose="020B0503020202020204" pitchFamily="34" charset="0"/>
                </a:rPr>
                <a:t>The "Unlocking Images" project's addition of text-to-speech capability improves its influence on the lives of people with visual impairments even more. With this capability, the platform produces text descriptions for photos and audio output from this content. Because it enables people with visual impairments to receive image descriptions and translations through spoken words, this function especially benefits them.</a:t>
              </a:r>
            </a:p>
            <a:p>
              <a:r>
                <a:rPr lang="en-US" b="1" dirty="0">
                  <a:latin typeface="Avenir Next Demi Bold" panose="020B0503020202020204" pitchFamily="34" charset="0"/>
                </a:rPr>
                <a:t>Now, visually impaired people may enjoy an immersive and inclusive experience by listening to full descriptions of images and reading them. With the help of this feature, online content, educational resources, and cultural materials might all become much more accessible, allowing people with visual impairments to interact with information and stories in ways that best suit their needs and tastes.</a:t>
              </a:r>
            </a:p>
          </p:txBody>
        </p:sp>
      </p:grpSp>
    </p:spTree>
    <p:extLst>
      <p:ext uri="{BB962C8B-B14F-4D97-AF65-F5344CB8AC3E}">
        <p14:creationId xmlns:p14="http://schemas.microsoft.com/office/powerpoint/2010/main" val="400651412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9EDA35C-B023-035F-EB3A-34BABABCD5DB}"/>
              </a:ext>
            </a:extLst>
          </p:cNvPr>
          <p:cNvGrpSpPr/>
          <p:nvPr/>
        </p:nvGrpSpPr>
        <p:grpSpPr>
          <a:xfrm>
            <a:off x="2095500" y="2228672"/>
            <a:ext cx="10096500" cy="2541388"/>
            <a:chOff x="2095500" y="2228672"/>
            <a:chExt cx="10096500" cy="2541388"/>
          </a:xfrm>
        </p:grpSpPr>
        <p:sp>
          <p:nvSpPr>
            <p:cNvPr id="2" name="TextBox 1">
              <a:extLst>
                <a:ext uri="{FF2B5EF4-FFF2-40B4-BE49-F238E27FC236}">
                  <a16:creationId xmlns:a16="http://schemas.microsoft.com/office/drawing/2014/main" id="{1E41A076-7A66-0C0C-B879-7924D8D7960C}"/>
                </a:ext>
              </a:extLst>
            </p:cNvPr>
            <p:cNvSpPr txBox="1"/>
            <p:nvPr/>
          </p:nvSpPr>
          <p:spPr>
            <a:xfrm>
              <a:off x="2095500" y="2228672"/>
              <a:ext cx="8001000" cy="2400657"/>
            </a:xfrm>
            <a:prstGeom prst="rect">
              <a:avLst/>
            </a:prstGeom>
            <a:noFill/>
          </p:spPr>
          <p:txBody>
            <a:bodyPr wrap="square" rtlCol="0">
              <a:spAutoFit/>
            </a:bodyPr>
            <a:lstStyle/>
            <a:p>
              <a:pPr algn="ctr"/>
              <a:r>
                <a:rPr lang="en-US" sz="15000" b="1" dirty="0">
                  <a:solidFill>
                    <a:schemeClr val="accent4"/>
                  </a:solidFill>
                  <a:latin typeface="Avenir Next Heavy" panose="020B0503020202020204" pitchFamily="34" charset="0"/>
                </a:rPr>
                <a:t>Thank</a:t>
              </a:r>
            </a:p>
          </p:txBody>
        </p:sp>
        <p:sp>
          <p:nvSpPr>
            <p:cNvPr id="3" name="TextBox 2">
              <a:extLst>
                <a:ext uri="{FF2B5EF4-FFF2-40B4-BE49-F238E27FC236}">
                  <a16:creationId xmlns:a16="http://schemas.microsoft.com/office/drawing/2014/main" id="{8DC3ABEF-8F1B-82AE-BEE7-18C35EB170E8}"/>
                </a:ext>
              </a:extLst>
            </p:cNvPr>
            <p:cNvSpPr txBox="1"/>
            <p:nvPr/>
          </p:nvSpPr>
          <p:spPr>
            <a:xfrm>
              <a:off x="6896100" y="3200400"/>
              <a:ext cx="5295900" cy="1569660"/>
            </a:xfrm>
            <a:prstGeom prst="rect">
              <a:avLst/>
            </a:prstGeom>
            <a:noFill/>
          </p:spPr>
          <p:txBody>
            <a:bodyPr wrap="square" rtlCol="0">
              <a:spAutoFit/>
            </a:bodyPr>
            <a:lstStyle/>
            <a:p>
              <a:r>
                <a:rPr lang="en-US" sz="9600" b="1" dirty="0">
                  <a:solidFill>
                    <a:schemeClr val="bg1"/>
                  </a:solidFill>
                  <a:latin typeface="SIGNPAINTER-HOUSESCRIPT SEMIBOL" panose="02000006070000020004" pitchFamily="2" charset="0"/>
                </a:rPr>
                <a:t>you</a:t>
              </a:r>
            </a:p>
          </p:txBody>
        </p:sp>
      </p:grpSp>
    </p:spTree>
    <p:extLst>
      <p:ext uri="{BB962C8B-B14F-4D97-AF65-F5344CB8AC3E}">
        <p14:creationId xmlns:p14="http://schemas.microsoft.com/office/powerpoint/2010/main" val="45629902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49AE55-623A-003A-57EE-80F7C09349D8}"/>
              </a:ext>
            </a:extLst>
          </p:cNvPr>
          <p:cNvSpPr txBox="1"/>
          <p:nvPr/>
        </p:nvSpPr>
        <p:spPr>
          <a:xfrm>
            <a:off x="-711072" y="1321592"/>
            <a:ext cx="6300787" cy="646331"/>
          </a:xfrm>
          <a:prstGeom prst="rect">
            <a:avLst/>
          </a:prstGeom>
          <a:noFill/>
        </p:spPr>
        <p:txBody>
          <a:bodyPr wrap="square" rtlCol="0">
            <a:spAutoFit/>
          </a:bodyPr>
          <a:lstStyle/>
          <a:p>
            <a:pPr algn="ctr"/>
            <a:r>
              <a:rPr lang="en-US" sz="3600" b="1" dirty="0">
                <a:solidFill>
                  <a:schemeClr val="accent4"/>
                </a:solidFill>
                <a:latin typeface="Avenir Next" panose="020B0503020202020204" pitchFamily="34" charset="0"/>
              </a:rPr>
              <a:t>INTRODUCTION</a:t>
            </a:r>
          </a:p>
        </p:txBody>
      </p:sp>
      <p:sp>
        <p:nvSpPr>
          <p:cNvPr id="3" name="Rectangle 2">
            <a:extLst>
              <a:ext uri="{FF2B5EF4-FFF2-40B4-BE49-F238E27FC236}">
                <a16:creationId xmlns:a16="http://schemas.microsoft.com/office/drawing/2014/main" id="{2E18D141-9530-77DB-3CA7-E755A7548C51}"/>
              </a:ext>
            </a:extLst>
          </p:cNvPr>
          <p:cNvSpPr/>
          <p:nvPr/>
        </p:nvSpPr>
        <p:spPr>
          <a:xfrm>
            <a:off x="8525797" y="935832"/>
            <a:ext cx="1785938" cy="498633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D3E3365-8677-87C4-6E2E-E1AF457BD86B}"/>
              </a:ext>
            </a:extLst>
          </p:cNvPr>
          <p:cNvSpPr/>
          <p:nvPr/>
        </p:nvSpPr>
        <p:spPr>
          <a:xfrm>
            <a:off x="10260460" y="935832"/>
            <a:ext cx="1785938" cy="4986337"/>
          </a:xfrm>
          <a:prstGeom prst="rect">
            <a:avLst/>
          </a:prstGeom>
          <a:blipFill dpi="0" rotWithShape="1">
            <a:blip r:embed="rId4"/>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78D98967-E52C-1BCB-B938-05DAE16474E2}"/>
              </a:ext>
            </a:extLst>
          </p:cNvPr>
          <p:cNvSpPr/>
          <p:nvPr/>
        </p:nvSpPr>
        <p:spPr>
          <a:xfrm>
            <a:off x="6739859" y="935832"/>
            <a:ext cx="1785938" cy="4986337"/>
          </a:xfrm>
          <a:prstGeom prst="rect">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DCD8766-09D4-214A-0650-FB25614D883F}"/>
              </a:ext>
            </a:extLst>
          </p:cNvPr>
          <p:cNvSpPr/>
          <p:nvPr/>
        </p:nvSpPr>
        <p:spPr>
          <a:xfrm>
            <a:off x="5007766" y="935832"/>
            <a:ext cx="1785938" cy="4986337"/>
          </a:xfrm>
          <a:prstGeom prst="rect">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21CE8F5D-39E3-7832-9410-B6937892409F}"/>
              </a:ext>
            </a:extLst>
          </p:cNvPr>
          <p:cNvSpPr txBox="1"/>
          <p:nvPr/>
        </p:nvSpPr>
        <p:spPr>
          <a:xfrm>
            <a:off x="357188" y="1967923"/>
            <a:ext cx="4648008" cy="3539430"/>
          </a:xfrm>
          <a:prstGeom prst="rect">
            <a:avLst/>
          </a:prstGeom>
          <a:noFill/>
        </p:spPr>
        <p:txBody>
          <a:bodyPr wrap="square" rtlCol="0">
            <a:spAutoFit/>
          </a:bodyPr>
          <a:lstStyle/>
          <a:p>
            <a:r>
              <a:rPr lang="en-US" sz="1600" b="1" dirty="0">
                <a:solidFill>
                  <a:schemeClr val="bg1"/>
                </a:solidFill>
                <a:latin typeface="Avenir Next" panose="020B0503020202020204" pitchFamily="34" charset="0"/>
              </a:rPr>
              <a:t>Picture a society in which pictures communicate with you verbally and tell stories to you through handwritten words, text, and even voice. That's the idea behind the project, Unlocking Images, which aims to realize the full potential of image</a:t>
            </a:r>
          </a:p>
          <a:p>
            <a:r>
              <a:rPr lang="en-US" sz="1600" b="1" dirty="0">
                <a:solidFill>
                  <a:schemeClr val="bg1"/>
                </a:solidFill>
                <a:latin typeface="Avenir Next" panose="020B0503020202020204" pitchFamily="34" charset="0"/>
              </a:rPr>
              <a:t> comprehension and communication.</a:t>
            </a:r>
          </a:p>
          <a:p>
            <a:endParaRPr lang="en-US" sz="1600" b="1" dirty="0">
              <a:solidFill>
                <a:schemeClr val="bg1"/>
              </a:solidFill>
              <a:latin typeface="Avenir Next" panose="020B0503020202020204" pitchFamily="34" charset="0"/>
            </a:endParaRPr>
          </a:p>
          <a:p>
            <a:r>
              <a:rPr lang="en-US" sz="1600" b="1" dirty="0">
                <a:solidFill>
                  <a:schemeClr val="bg1"/>
                </a:solidFill>
                <a:latin typeface="Avenir Next" panose="020B0503020202020204" pitchFamily="34" charset="0"/>
              </a:rPr>
              <a:t>Unlocking Images is fundamentally an interactive online platform driven by state-of-the-art artificial intelligence that  creates descriptions for images, translate captions into dozen of languages and, gives visual voice to your images.</a:t>
            </a:r>
          </a:p>
        </p:txBody>
      </p:sp>
      <p:grpSp>
        <p:nvGrpSpPr>
          <p:cNvPr id="63" name="Group 62">
            <a:extLst>
              <a:ext uri="{FF2B5EF4-FFF2-40B4-BE49-F238E27FC236}">
                <a16:creationId xmlns:a16="http://schemas.microsoft.com/office/drawing/2014/main" id="{5F6730DE-8111-DDFA-BEBD-02C8F83EE4AB}"/>
              </a:ext>
            </a:extLst>
          </p:cNvPr>
          <p:cNvGrpSpPr/>
          <p:nvPr/>
        </p:nvGrpSpPr>
        <p:grpSpPr>
          <a:xfrm>
            <a:off x="4989006" y="935831"/>
            <a:ext cx="1823891" cy="4986337"/>
            <a:chOff x="4989006" y="935831"/>
            <a:chExt cx="1823891" cy="4986337"/>
          </a:xfrm>
        </p:grpSpPr>
        <p:sp>
          <p:nvSpPr>
            <p:cNvPr id="20" name="Rectangle 19">
              <a:extLst>
                <a:ext uri="{FF2B5EF4-FFF2-40B4-BE49-F238E27FC236}">
                  <a16:creationId xmlns:a16="http://schemas.microsoft.com/office/drawing/2014/main" id="{F8BE6406-8E45-8A53-C8AB-788B8873F06A}"/>
                </a:ext>
              </a:extLst>
            </p:cNvPr>
            <p:cNvSpPr/>
            <p:nvPr/>
          </p:nvSpPr>
          <p:spPr>
            <a:xfrm>
              <a:off x="4989006" y="935831"/>
              <a:ext cx="1802128" cy="4986337"/>
            </a:xfrm>
            <a:prstGeom prst="rect">
              <a:avLst/>
            </a:prstGeom>
            <a:solidFill>
              <a:schemeClr val="accent4">
                <a:alpha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descr="Remote learning language outline">
              <a:extLst>
                <a:ext uri="{FF2B5EF4-FFF2-40B4-BE49-F238E27FC236}">
                  <a16:creationId xmlns:a16="http://schemas.microsoft.com/office/drawing/2014/main" id="{3225B0FC-92FC-95D7-68CD-5C8D05DD77E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28153" y="1124873"/>
              <a:ext cx="850125" cy="850125"/>
            </a:xfrm>
            <a:prstGeom prst="rect">
              <a:avLst/>
            </a:prstGeom>
          </p:spPr>
        </p:pic>
        <p:sp>
          <p:nvSpPr>
            <p:cNvPr id="29" name="TextBox 28">
              <a:extLst>
                <a:ext uri="{FF2B5EF4-FFF2-40B4-BE49-F238E27FC236}">
                  <a16:creationId xmlns:a16="http://schemas.microsoft.com/office/drawing/2014/main" id="{926DCDBF-6CE4-8184-E894-FE5BDCA61720}"/>
                </a:ext>
              </a:extLst>
            </p:cNvPr>
            <p:cNvSpPr txBox="1"/>
            <p:nvPr/>
          </p:nvSpPr>
          <p:spPr>
            <a:xfrm>
              <a:off x="5080804" y="1935444"/>
              <a:ext cx="1732093" cy="3970318"/>
            </a:xfrm>
            <a:prstGeom prst="rect">
              <a:avLst/>
            </a:prstGeom>
            <a:noFill/>
          </p:spPr>
          <p:txBody>
            <a:bodyPr wrap="square" rtlCol="0">
              <a:spAutoFit/>
            </a:bodyPr>
            <a:lstStyle/>
            <a:p>
              <a:r>
                <a:rPr lang="en-US" sz="1400" b="1" dirty="0">
                  <a:solidFill>
                    <a:schemeClr val="bg1"/>
                  </a:solidFill>
                  <a:latin typeface="Avenir Next" panose="020B0503020202020204" pitchFamily="34" charset="0"/>
                </a:rPr>
                <a:t>Translates these captions into dozens of languages, making visual content accessible to a global audience. This multi-modal approach ensures that individuals from diverse linguistic backgrounds can understand and engage with visual content effectively.</a:t>
              </a:r>
            </a:p>
          </p:txBody>
        </p:sp>
      </p:grpSp>
      <p:grpSp>
        <p:nvGrpSpPr>
          <p:cNvPr id="64" name="Group 63">
            <a:extLst>
              <a:ext uri="{FF2B5EF4-FFF2-40B4-BE49-F238E27FC236}">
                <a16:creationId xmlns:a16="http://schemas.microsoft.com/office/drawing/2014/main" id="{9F08A4A1-9F8D-57AE-5D38-463B7064EF87}"/>
              </a:ext>
            </a:extLst>
          </p:cNvPr>
          <p:cNvGrpSpPr/>
          <p:nvPr/>
        </p:nvGrpSpPr>
        <p:grpSpPr>
          <a:xfrm>
            <a:off x="6809894" y="935830"/>
            <a:ext cx="1754289" cy="4986338"/>
            <a:chOff x="6809894" y="935830"/>
            <a:chExt cx="1754289" cy="4986338"/>
          </a:xfrm>
        </p:grpSpPr>
        <p:sp>
          <p:nvSpPr>
            <p:cNvPr id="42" name="Rectangle 41">
              <a:extLst>
                <a:ext uri="{FF2B5EF4-FFF2-40B4-BE49-F238E27FC236}">
                  <a16:creationId xmlns:a16="http://schemas.microsoft.com/office/drawing/2014/main" id="{C4F9A429-82B6-1616-520E-59405DBD4D82}"/>
                </a:ext>
              </a:extLst>
            </p:cNvPr>
            <p:cNvSpPr/>
            <p:nvPr/>
          </p:nvSpPr>
          <p:spPr>
            <a:xfrm>
              <a:off x="6809894" y="935830"/>
              <a:ext cx="1715903" cy="4986338"/>
            </a:xfrm>
            <a:prstGeom prst="rect">
              <a:avLst/>
            </a:prstGeom>
            <a:solidFill>
              <a:schemeClr val="accent4">
                <a:alpha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latin typeface="Avenir Next" panose="020B0503020202020204" pitchFamily="34" charset="0"/>
              </a:endParaRPr>
            </a:p>
          </p:txBody>
        </p:sp>
        <p:pic>
          <p:nvPicPr>
            <p:cNvPr id="22" name="Graphic 21" descr="Chat bubble outline">
              <a:extLst>
                <a:ext uri="{FF2B5EF4-FFF2-40B4-BE49-F238E27FC236}">
                  <a16:creationId xmlns:a16="http://schemas.microsoft.com/office/drawing/2014/main" id="{0DE65036-636D-6DD6-2C34-E7E103C81E4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63794" y="1060598"/>
              <a:ext cx="914400" cy="914400"/>
            </a:xfrm>
            <a:prstGeom prst="rect">
              <a:avLst/>
            </a:prstGeom>
          </p:spPr>
        </p:pic>
        <p:sp>
          <p:nvSpPr>
            <p:cNvPr id="53" name="TextBox 52">
              <a:extLst>
                <a:ext uri="{FF2B5EF4-FFF2-40B4-BE49-F238E27FC236}">
                  <a16:creationId xmlns:a16="http://schemas.microsoft.com/office/drawing/2014/main" id="{036607D0-1980-AEFF-9C6A-90A11636247E}"/>
                </a:ext>
              </a:extLst>
            </p:cNvPr>
            <p:cNvSpPr txBox="1"/>
            <p:nvPr/>
          </p:nvSpPr>
          <p:spPr>
            <a:xfrm>
              <a:off x="6832090" y="1919037"/>
              <a:ext cx="1732093" cy="2862322"/>
            </a:xfrm>
            <a:prstGeom prst="rect">
              <a:avLst/>
            </a:prstGeom>
            <a:noFill/>
          </p:spPr>
          <p:txBody>
            <a:bodyPr wrap="square" rtlCol="0">
              <a:spAutoFit/>
            </a:bodyPr>
            <a:lstStyle/>
            <a:p>
              <a:r>
                <a:rPr lang="en-US" b="1" dirty="0">
                  <a:solidFill>
                    <a:schemeClr val="bg1"/>
                  </a:solidFill>
                  <a:latin typeface="Avenir Next" panose="020B0503020202020204" pitchFamily="34" charset="0"/>
                </a:rPr>
                <a:t>Converting the generated text into the audio output for helping visually impaired people.</a:t>
              </a:r>
            </a:p>
            <a:p>
              <a:endParaRPr lang="en-US" dirty="0"/>
            </a:p>
          </p:txBody>
        </p:sp>
      </p:grpSp>
      <p:grpSp>
        <p:nvGrpSpPr>
          <p:cNvPr id="61" name="Group 60">
            <a:extLst>
              <a:ext uri="{FF2B5EF4-FFF2-40B4-BE49-F238E27FC236}">
                <a16:creationId xmlns:a16="http://schemas.microsoft.com/office/drawing/2014/main" id="{21397BDD-1D9E-570A-E3CA-96E7417290FB}"/>
              </a:ext>
            </a:extLst>
          </p:cNvPr>
          <p:cNvGrpSpPr/>
          <p:nvPr/>
        </p:nvGrpSpPr>
        <p:grpSpPr>
          <a:xfrm>
            <a:off x="8544990" y="952238"/>
            <a:ext cx="2114985" cy="4969930"/>
            <a:chOff x="8544990" y="952238"/>
            <a:chExt cx="2114985" cy="4969930"/>
          </a:xfrm>
        </p:grpSpPr>
        <p:sp>
          <p:nvSpPr>
            <p:cNvPr id="43" name="Rectangle 42">
              <a:extLst>
                <a:ext uri="{FF2B5EF4-FFF2-40B4-BE49-F238E27FC236}">
                  <a16:creationId xmlns:a16="http://schemas.microsoft.com/office/drawing/2014/main" id="{D75D1DC4-F464-F8ED-8272-8C20B793CA18}"/>
                </a:ext>
              </a:extLst>
            </p:cNvPr>
            <p:cNvSpPr/>
            <p:nvPr/>
          </p:nvSpPr>
          <p:spPr>
            <a:xfrm>
              <a:off x="8544990" y="952238"/>
              <a:ext cx="2056335" cy="4969930"/>
            </a:xfrm>
            <a:prstGeom prst="rect">
              <a:avLst/>
            </a:prstGeom>
            <a:solidFill>
              <a:schemeClr val="accent4">
                <a:alpha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b="1" dirty="0">
                <a:latin typeface="Avenir Next" panose="020B0503020202020204" pitchFamily="34" charset="0"/>
              </a:endParaRPr>
            </a:p>
          </p:txBody>
        </p:sp>
        <p:pic>
          <p:nvPicPr>
            <p:cNvPr id="26" name="Graphic 25" descr="Radio microphone outline">
              <a:extLst>
                <a:ext uri="{FF2B5EF4-FFF2-40B4-BE49-F238E27FC236}">
                  <a16:creationId xmlns:a16="http://schemas.microsoft.com/office/drawing/2014/main" id="{AFA1120C-11C8-49E8-2BC2-61EAEF9A0AD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198355" y="1124873"/>
              <a:ext cx="810571" cy="810571"/>
            </a:xfrm>
            <a:prstGeom prst="rect">
              <a:avLst/>
            </a:prstGeom>
          </p:spPr>
        </p:pic>
        <p:sp>
          <p:nvSpPr>
            <p:cNvPr id="54" name="TextBox 53">
              <a:extLst>
                <a:ext uri="{FF2B5EF4-FFF2-40B4-BE49-F238E27FC236}">
                  <a16:creationId xmlns:a16="http://schemas.microsoft.com/office/drawing/2014/main" id="{8F1A7596-B32B-6406-5F62-2EF9B499CF5F}"/>
                </a:ext>
              </a:extLst>
            </p:cNvPr>
            <p:cNvSpPr txBox="1"/>
            <p:nvPr/>
          </p:nvSpPr>
          <p:spPr>
            <a:xfrm>
              <a:off x="8777331" y="1974999"/>
              <a:ext cx="1882644" cy="3693319"/>
            </a:xfrm>
            <a:prstGeom prst="rect">
              <a:avLst/>
            </a:prstGeom>
            <a:noFill/>
          </p:spPr>
          <p:txBody>
            <a:bodyPr wrap="square" rtlCol="0">
              <a:spAutoFit/>
            </a:bodyPr>
            <a:lstStyle/>
            <a:p>
              <a:r>
                <a:rPr lang="en-US" b="1" dirty="0">
                  <a:solidFill>
                    <a:schemeClr val="bg1"/>
                  </a:solidFill>
                  <a:latin typeface="Avenir Next" panose="020B0503020202020204" pitchFamily="34" charset="0"/>
                </a:rPr>
                <a:t>A</a:t>
              </a:r>
              <a:r>
                <a:rPr lang="en-US" sz="1800" b="1" dirty="0">
                  <a:solidFill>
                    <a:schemeClr val="bg1"/>
                  </a:solidFill>
                  <a:latin typeface="Avenir Next" panose="020B0503020202020204" pitchFamily="34" charset="0"/>
                </a:rPr>
                <a:t>n image caption generation project can enhance the accessibility and user experience by converting the generated captions into spoken language.</a:t>
              </a:r>
              <a:endParaRPr lang="en-US" dirty="0"/>
            </a:p>
          </p:txBody>
        </p:sp>
      </p:grpSp>
      <p:grpSp>
        <p:nvGrpSpPr>
          <p:cNvPr id="62" name="Group 61">
            <a:extLst>
              <a:ext uri="{FF2B5EF4-FFF2-40B4-BE49-F238E27FC236}">
                <a16:creationId xmlns:a16="http://schemas.microsoft.com/office/drawing/2014/main" id="{8CEE62D7-4ED3-2D28-CFFE-56DE700D4113}"/>
              </a:ext>
            </a:extLst>
          </p:cNvPr>
          <p:cNvGrpSpPr/>
          <p:nvPr/>
        </p:nvGrpSpPr>
        <p:grpSpPr>
          <a:xfrm>
            <a:off x="10620518" y="952238"/>
            <a:ext cx="1423310" cy="4969930"/>
            <a:chOff x="10620518" y="952238"/>
            <a:chExt cx="1423310" cy="4969930"/>
          </a:xfrm>
        </p:grpSpPr>
        <p:sp>
          <p:nvSpPr>
            <p:cNvPr id="44" name="Rectangle 43">
              <a:extLst>
                <a:ext uri="{FF2B5EF4-FFF2-40B4-BE49-F238E27FC236}">
                  <a16:creationId xmlns:a16="http://schemas.microsoft.com/office/drawing/2014/main" id="{C482AA62-094F-869B-BE9A-7A66D73BA364}"/>
                </a:ext>
              </a:extLst>
            </p:cNvPr>
            <p:cNvSpPr/>
            <p:nvPr/>
          </p:nvSpPr>
          <p:spPr>
            <a:xfrm>
              <a:off x="10620518" y="952238"/>
              <a:ext cx="1404117" cy="4969930"/>
            </a:xfrm>
            <a:prstGeom prst="rect">
              <a:avLst/>
            </a:prstGeom>
            <a:solidFill>
              <a:schemeClr val="accent4">
                <a:alpha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Graphic 23" descr="Calligraphy Pen outline">
              <a:extLst>
                <a:ext uri="{FF2B5EF4-FFF2-40B4-BE49-F238E27FC236}">
                  <a16:creationId xmlns:a16="http://schemas.microsoft.com/office/drawing/2014/main" id="{3FE8D165-9AB5-F886-1F87-9CA577C027D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759338" y="1187557"/>
              <a:ext cx="914400" cy="914400"/>
            </a:xfrm>
            <a:prstGeom prst="rect">
              <a:avLst/>
            </a:prstGeom>
          </p:spPr>
        </p:pic>
        <p:sp>
          <p:nvSpPr>
            <p:cNvPr id="55" name="TextBox 54">
              <a:extLst>
                <a:ext uri="{FF2B5EF4-FFF2-40B4-BE49-F238E27FC236}">
                  <a16:creationId xmlns:a16="http://schemas.microsoft.com/office/drawing/2014/main" id="{682EB8FA-22DA-19B2-3617-399B2695DF6B}"/>
                </a:ext>
              </a:extLst>
            </p:cNvPr>
            <p:cNvSpPr txBox="1"/>
            <p:nvPr/>
          </p:nvSpPr>
          <p:spPr>
            <a:xfrm>
              <a:off x="10759338" y="2101957"/>
              <a:ext cx="1284490" cy="3693319"/>
            </a:xfrm>
            <a:prstGeom prst="rect">
              <a:avLst/>
            </a:prstGeom>
            <a:noFill/>
          </p:spPr>
          <p:txBody>
            <a:bodyPr wrap="square" rtlCol="0">
              <a:spAutoFit/>
            </a:bodyPr>
            <a:lstStyle/>
            <a:p>
              <a:r>
                <a:rPr lang="en-US" b="1" dirty="0">
                  <a:solidFill>
                    <a:schemeClr val="bg1"/>
                  </a:solidFill>
                  <a:latin typeface="Avenir Next" panose="020B0503020202020204" pitchFamily="34" charset="0"/>
                </a:rPr>
                <a:t>I</a:t>
              </a:r>
              <a:r>
                <a:rPr lang="en-US" sz="1800" b="1" dirty="0">
                  <a:solidFill>
                    <a:schemeClr val="bg1"/>
                  </a:solidFill>
                  <a:latin typeface="Avenir Next" panose="020B0503020202020204" pitchFamily="34" charset="0"/>
                </a:rPr>
                <a:t>ncluding a function to translate handwritten text in photos into machine-readable text.</a:t>
              </a:r>
            </a:p>
            <a:p>
              <a:endParaRPr lang="en-US" dirty="0"/>
            </a:p>
          </p:txBody>
        </p:sp>
      </p:grpSp>
      <p:sp>
        <p:nvSpPr>
          <p:cNvPr id="56" name="Rectangle 55">
            <a:extLst>
              <a:ext uri="{FF2B5EF4-FFF2-40B4-BE49-F238E27FC236}">
                <a16:creationId xmlns:a16="http://schemas.microsoft.com/office/drawing/2014/main" id="{30FB6C52-D707-6E40-7687-ACB2947D4BE1}"/>
              </a:ext>
            </a:extLst>
          </p:cNvPr>
          <p:cNvSpPr/>
          <p:nvPr/>
        </p:nvSpPr>
        <p:spPr>
          <a:xfrm>
            <a:off x="4586288" y="5922168"/>
            <a:ext cx="7605712" cy="93583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3022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3"/>
                                        </p:tgtEl>
                                        <p:attrNameLst>
                                          <p:attrName>style.visibility</p:attrName>
                                        </p:attrNameLst>
                                      </p:cBhvr>
                                      <p:to>
                                        <p:strVal val="visible"/>
                                      </p:to>
                                    </p:set>
                                    <p:anim calcmode="lin" valueType="num">
                                      <p:cBhvr additive="base">
                                        <p:cTn id="13" dur="500" fill="hold"/>
                                        <p:tgtEl>
                                          <p:spTgt spid="63"/>
                                        </p:tgtEl>
                                        <p:attrNameLst>
                                          <p:attrName>ppt_x</p:attrName>
                                        </p:attrNameLst>
                                      </p:cBhvr>
                                      <p:tavLst>
                                        <p:tav tm="0">
                                          <p:val>
                                            <p:strVal val="#ppt_x"/>
                                          </p:val>
                                        </p:tav>
                                        <p:tav tm="100000">
                                          <p:val>
                                            <p:strVal val="#ppt_x"/>
                                          </p:val>
                                        </p:tav>
                                      </p:tavLst>
                                    </p:anim>
                                    <p:anim calcmode="lin" valueType="num">
                                      <p:cBhvr additive="base">
                                        <p:cTn id="14"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anim calcmode="lin" valueType="num">
                                      <p:cBhvr additive="base">
                                        <p:cTn id="19" dur="500" fill="hold"/>
                                        <p:tgtEl>
                                          <p:spTgt spid="64"/>
                                        </p:tgtEl>
                                        <p:attrNameLst>
                                          <p:attrName>ppt_x</p:attrName>
                                        </p:attrNameLst>
                                      </p:cBhvr>
                                      <p:tavLst>
                                        <p:tav tm="0">
                                          <p:val>
                                            <p:strVal val="#ppt_x"/>
                                          </p:val>
                                        </p:tav>
                                        <p:tav tm="100000">
                                          <p:val>
                                            <p:strVal val="#ppt_x"/>
                                          </p:val>
                                        </p:tav>
                                      </p:tavLst>
                                    </p:anim>
                                    <p:anim calcmode="lin" valueType="num">
                                      <p:cBhvr additive="base">
                                        <p:cTn id="20"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1"/>
                                        </p:tgtEl>
                                        <p:attrNameLst>
                                          <p:attrName>style.visibility</p:attrName>
                                        </p:attrNameLst>
                                      </p:cBhvr>
                                      <p:to>
                                        <p:strVal val="visible"/>
                                      </p:to>
                                    </p:set>
                                    <p:anim calcmode="lin" valueType="num">
                                      <p:cBhvr additive="base">
                                        <p:cTn id="25" dur="500" fill="hold"/>
                                        <p:tgtEl>
                                          <p:spTgt spid="61"/>
                                        </p:tgtEl>
                                        <p:attrNameLst>
                                          <p:attrName>ppt_x</p:attrName>
                                        </p:attrNameLst>
                                      </p:cBhvr>
                                      <p:tavLst>
                                        <p:tav tm="0">
                                          <p:val>
                                            <p:strVal val="#ppt_x"/>
                                          </p:val>
                                        </p:tav>
                                        <p:tav tm="100000">
                                          <p:val>
                                            <p:strVal val="#ppt_x"/>
                                          </p:val>
                                        </p:tav>
                                      </p:tavLst>
                                    </p:anim>
                                    <p:anim calcmode="lin" valueType="num">
                                      <p:cBhvr additive="base">
                                        <p:cTn id="26"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2"/>
                                        </p:tgtEl>
                                        <p:attrNameLst>
                                          <p:attrName>style.visibility</p:attrName>
                                        </p:attrNameLst>
                                      </p:cBhvr>
                                      <p:to>
                                        <p:strVal val="visible"/>
                                      </p:to>
                                    </p:set>
                                    <p:anim calcmode="lin" valueType="num">
                                      <p:cBhvr additive="base">
                                        <p:cTn id="31" dur="500" fill="hold"/>
                                        <p:tgtEl>
                                          <p:spTgt spid="62"/>
                                        </p:tgtEl>
                                        <p:attrNameLst>
                                          <p:attrName>ppt_x</p:attrName>
                                        </p:attrNameLst>
                                      </p:cBhvr>
                                      <p:tavLst>
                                        <p:tav tm="0">
                                          <p:val>
                                            <p:strVal val="#ppt_x"/>
                                          </p:val>
                                        </p:tav>
                                        <p:tav tm="100000">
                                          <p:val>
                                            <p:strVal val="#ppt_x"/>
                                          </p:val>
                                        </p:tav>
                                      </p:tavLst>
                                    </p:anim>
                                    <p:anim calcmode="lin" valueType="num">
                                      <p:cBhvr additive="base">
                                        <p:cTn id="32"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939CFE-7784-2FBB-B148-6E071DFD0381}"/>
              </a:ext>
            </a:extLst>
          </p:cNvPr>
          <p:cNvSpPr txBox="1"/>
          <p:nvPr/>
        </p:nvSpPr>
        <p:spPr>
          <a:xfrm>
            <a:off x="3434643" y="258691"/>
            <a:ext cx="5857875" cy="646331"/>
          </a:xfrm>
          <a:prstGeom prst="rect">
            <a:avLst/>
          </a:prstGeom>
          <a:noFill/>
        </p:spPr>
        <p:txBody>
          <a:bodyPr wrap="square" rtlCol="0">
            <a:spAutoFit/>
          </a:bodyPr>
          <a:lstStyle/>
          <a:p>
            <a:pPr algn="ctr"/>
            <a:r>
              <a:rPr lang="en-US" sz="3600" b="1" dirty="0">
                <a:solidFill>
                  <a:schemeClr val="accent4"/>
                </a:solidFill>
                <a:latin typeface="Avenir Next" panose="020B0503020202020204" pitchFamily="34" charset="0"/>
              </a:rPr>
              <a:t>Resources Required</a:t>
            </a:r>
          </a:p>
        </p:txBody>
      </p:sp>
      <p:sp>
        <p:nvSpPr>
          <p:cNvPr id="6" name="Snip Diagonal Corner of Rectangle 5">
            <a:extLst>
              <a:ext uri="{FF2B5EF4-FFF2-40B4-BE49-F238E27FC236}">
                <a16:creationId xmlns:a16="http://schemas.microsoft.com/office/drawing/2014/main" id="{9E13AE52-31FD-071C-962A-E50D6AF06FA9}"/>
              </a:ext>
            </a:extLst>
          </p:cNvPr>
          <p:cNvSpPr/>
          <p:nvPr/>
        </p:nvSpPr>
        <p:spPr>
          <a:xfrm>
            <a:off x="6222206" y="3490913"/>
            <a:ext cx="1900237" cy="1900237"/>
          </a:xfrm>
          <a:prstGeom prst="snip2Diag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800" b="1" dirty="0">
              <a:solidFill>
                <a:schemeClr val="tx1"/>
              </a:solidFill>
              <a:latin typeface="Avenir Next" panose="020B0503020202020204" pitchFamily="34" charset="0"/>
            </a:endParaRPr>
          </a:p>
        </p:txBody>
      </p:sp>
      <p:grpSp>
        <p:nvGrpSpPr>
          <p:cNvPr id="19" name="Group 18">
            <a:extLst>
              <a:ext uri="{FF2B5EF4-FFF2-40B4-BE49-F238E27FC236}">
                <a16:creationId xmlns:a16="http://schemas.microsoft.com/office/drawing/2014/main" id="{50F6FBD6-52EF-D3CF-8065-091065E6A923}"/>
              </a:ext>
            </a:extLst>
          </p:cNvPr>
          <p:cNvGrpSpPr/>
          <p:nvPr/>
        </p:nvGrpSpPr>
        <p:grpSpPr>
          <a:xfrm>
            <a:off x="6222207" y="1466850"/>
            <a:ext cx="1900237" cy="1900237"/>
            <a:chOff x="6222207" y="1466850"/>
            <a:chExt cx="1900237" cy="1900237"/>
          </a:xfrm>
        </p:grpSpPr>
        <p:sp>
          <p:nvSpPr>
            <p:cNvPr id="5" name="Snip Diagonal Corner of Rectangle 4">
              <a:extLst>
                <a:ext uri="{FF2B5EF4-FFF2-40B4-BE49-F238E27FC236}">
                  <a16:creationId xmlns:a16="http://schemas.microsoft.com/office/drawing/2014/main" id="{535F6B4E-65D8-D5B7-7085-9783B6CFA6B4}"/>
                </a:ext>
              </a:extLst>
            </p:cNvPr>
            <p:cNvSpPr/>
            <p:nvPr/>
          </p:nvSpPr>
          <p:spPr>
            <a:xfrm rot="16200000">
              <a:off x="6222207" y="1466850"/>
              <a:ext cx="1900237" cy="1900237"/>
            </a:xfrm>
            <a:prstGeom prst="snip2DiagRect">
              <a:avLst/>
            </a:prstGeom>
            <a:no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D54D6B8-A8AE-97A2-51C8-DC4963816A36}"/>
                </a:ext>
              </a:extLst>
            </p:cNvPr>
            <p:cNvSpPr txBox="1"/>
            <p:nvPr/>
          </p:nvSpPr>
          <p:spPr>
            <a:xfrm>
              <a:off x="6363581" y="2205425"/>
              <a:ext cx="1519968" cy="523220"/>
            </a:xfrm>
            <a:prstGeom prst="rect">
              <a:avLst/>
            </a:prstGeom>
            <a:noFill/>
          </p:spPr>
          <p:txBody>
            <a:bodyPr wrap="none" rtlCol="0">
              <a:spAutoFit/>
            </a:bodyPr>
            <a:lstStyle/>
            <a:p>
              <a:pPr algn="r"/>
              <a:r>
                <a:rPr lang="en-US" sz="2800" b="1" dirty="0">
                  <a:solidFill>
                    <a:schemeClr val="accent4"/>
                  </a:solidFill>
                  <a:latin typeface="Avenir Next" panose="020B0503020202020204" pitchFamily="34" charset="0"/>
                </a:rPr>
                <a:t>Dataset</a:t>
              </a:r>
            </a:p>
          </p:txBody>
        </p:sp>
      </p:grpSp>
      <p:grpSp>
        <p:nvGrpSpPr>
          <p:cNvPr id="18" name="Group 17">
            <a:extLst>
              <a:ext uri="{FF2B5EF4-FFF2-40B4-BE49-F238E27FC236}">
                <a16:creationId xmlns:a16="http://schemas.microsoft.com/office/drawing/2014/main" id="{856C63B6-3B9E-208F-C498-1141BFE5C136}"/>
              </a:ext>
            </a:extLst>
          </p:cNvPr>
          <p:cNvGrpSpPr/>
          <p:nvPr/>
        </p:nvGrpSpPr>
        <p:grpSpPr>
          <a:xfrm>
            <a:off x="4069556" y="3490913"/>
            <a:ext cx="1901354" cy="1900237"/>
            <a:chOff x="4069556" y="3490913"/>
            <a:chExt cx="1901354" cy="1900237"/>
          </a:xfrm>
        </p:grpSpPr>
        <p:sp>
          <p:nvSpPr>
            <p:cNvPr id="4" name="Snip Diagonal Corner of Rectangle 3">
              <a:extLst>
                <a:ext uri="{FF2B5EF4-FFF2-40B4-BE49-F238E27FC236}">
                  <a16:creationId xmlns:a16="http://schemas.microsoft.com/office/drawing/2014/main" id="{CB2C08BA-42AF-7F88-586B-1E2200146465}"/>
                </a:ext>
              </a:extLst>
            </p:cNvPr>
            <p:cNvSpPr/>
            <p:nvPr/>
          </p:nvSpPr>
          <p:spPr>
            <a:xfrm rot="5400000">
              <a:off x="4069556" y="3490913"/>
              <a:ext cx="1900237" cy="1900237"/>
            </a:xfrm>
            <a:prstGeom prst="snip2DiagRect">
              <a:avLst/>
            </a:prstGeom>
            <a:no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7BE24F4-0F73-51F3-40E6-8E80423D5E6B}"/>
                </a:ext>
              </a:extLst>
            </p:cNvPr>
            <p:cNvSpPr txBox="1"/>
            <p:nvPr/>
          </p:nvSpPr>
          <p:spPr>
            <a:xfrm>
              <a:off x="4069556" y="4179421"/>
              <a:ext cx="1901354" cy="523220"/>
            </a:xfrm>
            <a:prstGeom prst="rect">
              <a:avLst/>
            </a:prstGeom>
            <a:noFill/>
          </p:spPr>
          <p:txBody>
            <a:bodyPr wrap="none" rtlCol="0">
              <a:spAutoFit/>
            </a:bodyPr>
            <a:lstStyle/>
            <a:p>
              <a:r>
                <a:rPr lang="en-US" sz="2800" b="1" dirty="0">
                  <a:solidFill>
                    <a:schemeClr val="accent4"/>
                  </a:solidFill>
                  <a:latin typeface="Avenir Next" panose="020B0503020202020204" pitchFamily="34" charset="0"/>
                </a:rPr>
                <a:t>Hardware</a:t>
              </a:r>
            </a:p>
          </p:txBody>
        </p:sp>
      </p:grpSp>
      <p:sp>
        <p:nvSpPr>
          <p:cNvPr id="12" name="TextBox 11">
            <a:extLst>
              <a:ext uri="{FF2B5EF4-FFF2-40B4-BE49-F238E27FC236}">
                <a16:creationId xmlns:a16="http://schemas.microsoft.com/office/drawing/2014/main" id="{CCF0A370-95C9-1F72-ED43-D7B0387C611B}"/>
              </a:ext>
            </a:extLst>
          </p:cNvPr>
          <p:cNvSpPr txBox="1"/>
          <p:nvPr/>
        </p:nvSpPr>
        <p:spPr>
          <a:xfrm>
            <a:off x="6095779" y="3914626"/>
            <a:ext cx="2153090" cy="1015663"/>
          </a:xfrm>
          <a:prstGeom prst="rect">
            <a:avLst/>
          </a:prstGeom>
          <a:noFill/>
        </p:spPr>
        <p:txBody>
          <a:bodyPr wrap="square" rtlCol="0">
            <a:spAutoFit/>
          </a:bodyPr>
          <a:lstStyle/>
          <a:p>
            <a:pPr algn="ctr"/>
            <a:r>
              <a:rPr lang="en-US" sz="2000" b="1" dirty="0">
                <a:latin typeface="Avenir Next" panose="020B0503020202020204" pitchFamily="34" charset="0"/>
              </a:rPr>
              <a:t>Source code management software</a:t>
            </a:r>
          </a:p>
        </p:txBody>
      </p:sp>
      <p:sp>
        <p:nvSpPr>
          <p:cNvPr id="13" name="TextBox 12">
            <a:extLst>
              <a:ext uri="{FF2B5EF4-FFF2-40B4-BE49-F238E27FC236}">
                <a16:creationId xmlns:a16="http://schemas.microsoft.com/office/drawing/2014/main" id="{00B98B26-85F1-7AAA-ECB5-927F00E43612}"/>
              </a:ext>
            </a:extLst>
          </p:cNvPr>
          <p:cNvSpPr txBox="1"/>
          <p:nvPr/>
        </p:nvSpPr>
        <p:spPr>
          <a:xfrm>
            <a:off x="8122443" y="1550847"/>
            <a:ext cx="4143376" cy="1754326"/>
          </a:xfrm>
          <a:prstGeom prst="rect">
            <a:avLst/>
          </a:prstGeom>
          <a:noFill/>
        </p:spPr>
        <p:txBody>
          <a:bodyPr wrap="square" rtlCol="0">
            <a:spAutoFit/>
          </a:bodyPr>
          <a:lstStyle/>
          <a:p>
            <a:r>
              <a:rPr lang="en-IN" dirty="0">
                <a:solidFill>
                  <a:srgbClr val="D4D4D4"/>
                </a:solidFill>
                <a:effectLst/>
                <a:latin typeface="Avenir Next Ultra Light" panose="020B0203020202020204" pitchFamily="34" charset="77"/>
              </a:rPr>
              <a:t>The dataset used here is the </a:t>
            </a:r>
            <a:r>
              <a:rPr lang="en-IN" dirty="0">
                <a:solidFill>
                  <a:schemeClr val="accent4"/>
                </a:solidFill>
                <a:effectLst/>
                <a:latin typeface="Avenir Next Ultra Light" panose="020B0203020202020204" pitchFamily="34" charset="77"/>
              </a:rPr>
              <a:t>FLICKR8K</a:t>
            </a:r>
            <a:r>
              <a:rPr lang="en-IN" dirty="0">
                <a:solidFill>
                  <a:srgbClr val="D4D4D4"/>
                </a:solidFill>
                <a:latin typeface="Avenir Next Ultra Light" panose="020B0203020202020204" pitchFamily="34" charset="77"/>
              </a:rPr>
              <a:t> </a:t>
            </a:r>
            <a:r>
              <a:rPr lang="en-IN" dirty="0">
                <a:solidFill>
                  <a:srgbClr val="D4D4D4"/>
                </a:solidFill>
                <a:effectLst/>
                <a:latin typeface="Avenir Next Ultra Light" panose="020B0203020202020204" pitchFamily="34" charset="77"/>
              </a:rPr>
              <a:t>which consists of around 8091 images along with 5 captions for each image. </a:t>
            </a:r>
          </a:p>
          <a:p>
            <a:r>
              <a:rPr lang="en-IN" dirty="0">
                <a:solidFill>
                  <a:schemeClr val="accent4"/>
                </a:solidFill>
                <a:effectLst/>
                <a:latin typeface="Avenir Next Ultra Light" panose="020B0203020202020204" pitchFamily="34" charset="77"/>
              </a:rPr>
              <a:t>FLICKR30K</a:t>
            </a:r>
            <a:r>
              <a:rPr lang="en-IN" dirty="0">
                <a:solidFill>
                  <a:srgbClr val="CE9178"/>
                </a:solidFill>
                <a:effectLst/>
                <a:latin typeface="Avenir Next Ultra Light" panose="020B0203020202020204" pitchFamily="34" charset="77"/>
              </a:rPr>
              <a:t> </a:t>
            </a:r>
            <a:r>
              <a:rPr lang="en-IN" dirty="0">
                <a:solidFill>
                  <a:srgbClr val="D4D4D4"/>
                </a:solidFill>
                <a:effectLst/>
                <a:latin typeface="Avenir Next Ultra Light" panose="020B0203020202020204" pitchFamily="34" charset="77"/>
              </a:rPr>
              <a:t>which has around 30,000 images with captions.</a:t>
            </a:r>
          </a:p>
          <a:p>
            <a:endParaRPr lang="en-US" dirty="0">
              <a:solidFill>
                <a:schemeClr val="bg1"/>
              </a:solidFill>
            </a:endParaRPr>
          </a:p>
        </p:txBody>
      </p:sp>
      <p:grpSp>
        <p:nvGrpSpPr>
          <p:cNvPr id="20" name="Group 19">
            <a:extLst>
              <a:ext uri="{FF2B5EF4-FFF2-40B4-BE49-F238E27FC236}">
                <a16:creationId xmlns:a16="http://schemas.microsoft.com/office/drawing/2014/main" id="{C26B40AC-3AE6-B2A0-09D5-65C1109AC546}"/>
              </a:ext>
            </a:extLst>
          </p:cNvPr>
          <p:cNvGrpSpPr/>
          <p:nvPr/>
        </p:nvGrpSpPr>
        <p:grpSpPr>
          <a:xfrm>
            <a:off x="4069556" y="1466850"/>
            <a:ext cx="1900238" cy="1900237"/>
            <a:chOff x="4069556" y="1466850"/>
            <a:chExt cx="1900238" cy="1900237"/>
          </a:xfrm>
        </p:grpSpPr>
        <p:sp>
          <p:nvSpPr>
            <p:cNvPr id="3" name="Snip Diagonal Corner of Rectangle 2">
              <a:extLst>
                <a:ext uri="{FF2B5EF4-FFF2-40B4-BE49-F238E27FC236}">
                  <a16:creationId xmlns:a16="http://schemas.microsoft.com/office/drawing/2014/main" id="{3891E8F4-9243-90B3-ADE5-4391D8408AB1}"/>
                </a:ext>
              </a:extLst>
            </p:cNvPr>
            <p:cNvSpPr/>
            <p:nvPr/>
          </p:nvSpPr>
          <p:spPr>
            <a:xfrm>
              <a:off x="4069557" y="1466850"/>
              <a:ext cx="1900237" cy="1900237"/>
            </a:xfrm>
            <a:prstGeom prst="snip2Diag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Avenir Next" panose="020B0503020202020204" pitchFamily="34" charset="0"/>
              </a:endParaRPr>
            </a:p>
          </p:txBody>
        </p:sp>
        <p:sp>
          <p:nvSpPr>
            <p:cNvPr id="14" name="TextBox 13">
              <a:extLst>
                <a:ext uri="{FF2B5EF4-FFF2-40B4-BE49-F238E27FC236}">
                  <a16:creationId xmlns:a16="http://schemas.microsoft.com/office/drawing/2014/main" id="{C9718F17-C18B-00DB-6DD8-3ECEE2A1D0B1}"/>
                </a:ext>
              </a:extLst>
            </p:cNvPr>
            <p:cNvSpPr txBox="1"/>
            <p:nvPr/>
          </p:nvSpPr>
          <p:spPr>
            <a:xfrm>
              <a:off x="4069556" y="2156073"/>
              <a:ext cx="1900236" cy="369332"/>
            </a:xfrm>
            <a:prstGeom prst="rect">
              <a:avLst/>
            </a:prstGeom>
            <a:noFill/>
          </p:spPr>
          <p:txBody>
            <a:bodyPr wrap="square" rtlCol="0">
              <a:spAutoFit/>
            </a:bodyPr>
            <a:lstStyle/>
            <a:p>
              <a:r>
                <a:rPr lang="en-US" b="1" dirty="0">
                  <a:latin typeface="Avenir Next" panose="020B0503020202020204" pitchFamily="34" charset="0"/>
                </a:rPr>
                <a:t>Dependencies</a:t>
              </a:r>
            </a:p>
          </p:txBody>
        </p:sp>
      </p:grpSp>
      <p:sp>
        <p:nvSpPr>
          <p:cNvPr id="15" name="TextBox 14">
            <a:extLst>
              <a:ext uri="{FF2B5EF4-FFF2-40B4-BE49-F238E27FC236}">
                <a16:creationId xmlns:a16="http://schemas.microsoft.com/office/drawing/2014/main" id="{91E7CDC4-2B75-7BD2-A7C8-314F7226C769}"/>
              </a:ext>
            </a:extLst>
          </p:cNvPr>
          <p:cNvSpPr txBox="1"/>
          <p:nvPr/>
        </p:nvSpPr>
        <p:spPr>
          <a:xfrm>
            <a:off x="528638" y="1476373"/>
            <a:ext cx="3341775" cy="1754326"/>
          </a:xfrm>
          <a:prstGeom prst="rect">
            <a:avLst/>
          </a:prstGeom>
          <a:noFill/>
        </p:spPr>
        <p:txBody>
          <a:bodyPr wrap="square" rtlCol="0">
            <a:spAutoFit/>
          </a:bodyPr>
          <a:lstStyle/>
          <a:p>
            <a:pPr marL="285750" indent="-285750" algn="r">
              <a:buFont typeface="Arial" panose="020B0604020202020204" pitchFamily="34" charset="0"/>
              <a:buChar char="•"/>
            </a:pPr>
            <a:r>
              <a:rPr lang="en-IN" dirty="0" err="1">
                <a:solidFill>
                  <a:srgbClr val="D4D4D4"/>
                </a:solidFill>
                <a:effectLst/>
                <a:latin typeface="Avenir Next Ultra Light" panose="020B0203020202020204" pitchFamily="34" charset="77"/>
              </a:rPr>
              <a:t>Keras</a:t>
            </a:r>
            <a:endParaRPr lang="en-IN" dirty="0">
              <a:solidFill>
                <a:srgbClr val="D4D4D4"/>
              </a:solidFill>
              <a:effectLst/>
              <a:latin typeface="Avenir Next Ultra Light" panose="020B0203020202020204" pitchFamily="34" charset="77"/>
            </a:endParaRPr>
          </a:p>
          <a:p>
            <a:pPr marL="285750" indent="-285750" algn="r">
              <a:buFont typeface="Arial" panose="020B0604020202020204" pitchFamily="34" charset="0"/>
              <a:buChar char="•"/>
            </a:pPr>
            <a:r>
              <a:rPr lang="en-IN" dirty="0" err="1">
                <a:solidFill>
                  <a:srgbClr val="D4D4D4"/>
                </a:solidFill>
                <a:effectLst/>
                <a:latin typeface="Avenir Next Ultra Light" panose="020B0203020202020204" pitchFamily="34" charset="77"/>
              </a:rPr>
              <a:t>Tensorflow</a:t>
            </a:r>
            <a:r>
              <a:rPr lang="en-IN" dirty="0">
                <a:solidFill>
                  <a:srgbClr val="D4D4D4"/>
                </a:solidFill>
                <a:effectLst/>
                <a:latin typeface="Avenir Next Ultra Light" panose="020B0203020202020204" pitchFamily="34" charset="77"/>
              </a:rPr>
              <a:t> GPU</a:t>
            </a:r>
          </a:p>
          <a:p>
            <a:pPr marL="285750" indent="-285750" algn="r">
              <a:buFont typeface="Arial" panose="020B0604020202020204" pitchFamily="34" charset="0"/>
              <a:buChar char="•"/>
            </a:pPr>
            <a:r>
              <a:rPr lang="en-IN" dirty="0">
                <a:solidFill>
                  <a:srgbClr val="D4D4D4"/>
                </a:solidFill>
                <a:effectLst/>
                <a:latin typeface="Avenir Next Ultra Light" panose="020B0203020202020204" pitchFamily="34" charset="77"/>
              </a:rPr>
              <a:t>Pre-trained VGG-16 weights</a:t>
            </a:r>
          </a:p>
          <a:p>
            <a:pPr marL="285750" indent="-285750" algn="r">
              <a:buFont typeface="Arial" panose="020B0604020202020204" pitchFamily="34" charset="0"/>
              <a:buChar char="•"/>
            </a:pPr>
            <a:r>
              <a:rPr lang="en-IN" dirty="0" err="1">
                <a:solidFill>
                  <a:srgbClr val="D4D4D4"/>
                </a:solidFill>
                <a:effectLst/>
                <a:latin typeface="Avenir Next Ultra Light" panose="020B0203020202020204" pitchFamily="34" charset="77"/>
              </a:rPr>
              <a:t>Numpy</a:t>
            </a:r>
            <a:endParaRPr lang="en-IN" dirty="0">
              <a:solidFill>
                <a:srgbClr val="D4D4D4"/>
              </a:solidFill>
              <a:effectLst/>
              <a:latin typeface="Avenir Next Ultra Light" panose="020B0203020202020204" pitchFamily="34" charset="77"/>
            </a:endParaRPr>
          </a:p>
          <a:p>
            <a:pPr marL="285750" indent="-285750" algn="r">
              <a:buFont typeface="Arial" panose="020B0604020202020204" pitchFamily="34" charset="0"/>
              <a:buChar char="•"/>
            </a:pPr>
            <a:r>
              <a:rPr lang="en-IN" dirty="0">
                <a:solidFill>
                  <a:srgbClr val="D4D4D4"/>
                </a:solidFill>
                <a:effectLst/>
                <a:latin typeface="Avenir Next Ultra Light" panose="020B0203020202020204" pitchFamily="34" charset="77"/>
              </a:rPr>
              <a:t> Matplotlib</a:t>
            </a:r>
          </a:p>
          <a:p>
            <a:endParaRPr lang="en-US" dirty="0">
              <a:solidFill>
                <a:schemeClr val="bg1"/>
              </a:solidFill>
            </a:endParaRPr>
          </a:p>
        </p:txBody>
      </p:sp>
      <p:sp>
        <p:nvSpPr>
          <p:cNvPr id="16" name="TextBox 15">
            <a:extLst>
              <a:ext uri="{FF2B5EF4-FFF2-40B4-BE49-F238E27FC236}">
                <a16:creationId xmlns:a16="http://schemas.microsoft.com/office/drawing/2014/main" id="{3BAC67E3-E15D-76D7-ED49-33D81B48F57B}"/>
              </a:ext>
            </a:extLst>
          </p:cNvPr>
          <p:cNvSpPr txBox="1"/>
          <p:nvPr/>
        </p:nvSpPr>
        <p:spPr>
          <a:xfrm>
            <a:off x="-62097" y="3735375"/>
            <a:ext cx="4068439" cy="1754326"/>
          </a:xfrm>
          <a:prstGeom prst="rect">
            <a:avLst/>
          </a:prstGeom>
          <a:noFill/>
        </p:spPr>
        <p:txBody>
          <a:bodyPr wrap="square" rtlCol="0">
            <a:spAutoFit/>
          </a:bodyPr>
          <a:lstStyle/>
          <a:p>
            <a:pPr algn="r"/>
            <a:r>
              <a:rPr lang="en-US" dirty="0">
                <a:solidFill>
                  <a:schemeClr val="bg1"/>
                </a:solidFill>
                <a:latin typeface="Avenir Next Ultra Light" panose="020B0203020202020204" pitchFamily="34" charset="77"/>
              </a:rPr>
              <a:t>The hardware setup should include at least one high-performance GPU. The GPU should support TensorFlow and have sufficient memory to accommodate the project's deep-learning models.</a:t>
            </a:r>
          </a:p>
        </p:txBody>
      </p:sp>
      <p:sp>
        <p:nvSpPr>
          <p:cNvPr id="17" name="TextBox 16">
            <a:extLst>
              <a:ext uri="{FF2B5EF4-FFF2-40B4-BE49-F238E27FC236}">
                <a16:creationId xmlns:a16="http://schemas.microsoft.com/office/drawing/2014/main" id="{749574C9-07F5-780C-A56E-C7ECE8933370}"/>
              </a:ext>
            </a:extLst>
          </p:cNvPr>
          <p:cNvSpPr txBox="1"/>
          <p:nvPr/>
        </p:nvSpPr>
        <p:spPr>
          <a:xfrm>
            <a:off x="8122443" y="3928914"/>
            <a:ext cx="3781206" cy="1200329"/>
          </a:xfrm>
          <a:prstGeom prst="rect">
            <a:avLst/>
          </a:prstGeom>
          <a:noFill/>
        </p:spPr>
        <p:txBody>
          <a:bodyPr wrap="square" rtlCol="0">
            <a:spAutoFit/>
          </a:bodyPr>
          <a:lstStyle/>
          <a:p>
            <a:r>
              <a:rPr lang="en-US" dirty="0">
                <a:solidFill>
                  <a:schemeClr val="bg1"/>
                </a:solidFill>
                <a:latin typeface="Avenir Next Ultra Light" panose="020B0203020202020204" pitchFamily="34" charset="77"/>
              </a:rPr>
              <a:t>Effective teamwork is facilitated by using collaboration tools like Git for version control and GitHub or GitLab for code hosting.</a:t>
            </a:r>
          </a:p>
        </p:txBody>
      </p:sp>
      <p:sp>
        <p:nvSpPr>
          <p:cNvPr id="22" name="TextBox 21">
            <a:extLst>
              <a:ext uri="{FF2B5EF4-FFF2-40B4-BE49-F238E27FC236}">
                <a16:creationId xmlns:a16="http://schemas.microsoft.com/office/drawing/2014/main" id="{C87C4C08-8969-2186-A249-703AC2F7ACEC}"/>
              </a:ext>
            </a:extLst>
          </p:cNvPr>
          <p:cNvSpPr txBox="1"/>
          <p:nvPr/>
        </p:nvSpPr>
        <p:spPr>
          <a:xfrm>
            <a:off x="7415213" y="191452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832141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750" fill="hold"/>
                                        <p:tgtEl>
                                          <p:spTgt spid="20"/>
                                        </p:tgtEl>
                                        <p:attrNameLst>
                                          <p:attrName>ppt_x</p:attrName>
                                        </p:attrNameLst>
                                      </p:cBhvr>
                                      <p:tavLst>
                                        <p:tav tm="0">
                                          <p:val>
                                            <p:strVal val="0-#ppt_w/2"/>
                                          </p:val>
                                        </p:tav>
                                        <p:tav tm="100000">
                                          <p:val>
                                            <p:strVal val="#ppt_x"/>
                                          </p:val>
                                        </p:tav>
                                      </p:tavLst>
                                    </p:anim>
                                    <p:anim calcmode="lin" valueType="num">
                                      <p:cBhvr additive="base">
                                        <p:cTn id="8" dur="75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1+#ppt_w/2"/>
                                          </p:val>
                                        </p:tav>
                                        <p:tav tm="100000">
                                          <p:val>
                                            <p:strVal val="#ppt_x"/>
                                          </p:val>
                                        </p:tav>
                                      </p:tavLst>
                                    </p:anim>
                                    <p:anim calcmode="lin" valueType="num">
                                      <p:cBhvr additive="base">
                                        <p:cTn id="16" dur="750" fill="hold"/>
                                        <p:tgtEl>
                                          <p:spTgt spid="19"/>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750" fill="hold"/>
                                        <p:tgtEl>
                                          <p:spTgt spid="13"/>
                                        </p:tgtEl>
                                        <p:attrNameLst>
                                          <p:attrName>ppt_x</p:attrName>
                                        </p:attrNameLst>
                                      </p:cBhvr>
                                      <p:tavLst>
                                        <p:tav tm="0">
                                          <p:val>
                                            <p:strVal val="1+#ppt_w/2"/>
                                          </p:val>
                                        </p:tav>
                                        <p:tav tm="100000">
                                          <p:val>
                                            <p:strVal val="#ppt_x"/>
                                          </p:val>
                                        </p:tav>
                                      </p:tavLst>
                                    </p:anim>
                                    <p:anim calcmode="lin" valueType="num">
                                      <p:cBhvr additive="base">
                                        <p:cTn id="20" dur="75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750" fill="hold"/>
                                        <p:tgtEl>
                                          <p:spTgt spid="18"/>
                                        </p:tgtEl>
                                        <p:attrNameLst>
                                          <p:attrName>ppt_x</p:attrName>
                                        </p:attrNameLst>
                                      </p:cBhvr>
                                      <p:tavLst>
                                        <p:tav tm="0">
                                          <p:val>
                                            <p:strVal val="0-#ppt_w/2"/>
                                          </p:val>
                                        </p:tav>
                                        <p:tav tm="100000">
                                          <p:val>
                                            <p:strVal val="#ppt_x"/>
                                          </p:val>
                                        </p:tav>
                                      </p:tavLst>
                                    </p:anim>
                                    <p:anim calcmode="lin" valueType="num">
                                      <p:cBhvr additive="base">
                                        <p:cTn id="26" dur="750" fill="hold"/>
                                        <p:tgtEl>
                                          <p:spTgt spid="18"/>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750" fill="hold"/>
                                        <p:tgtEl>
                                          <p:spTgt spid="16"/>
                                        </p:tgtEl>
                                        <p:attrNameLst>
                                          <p:attrName>ppt_x</p:attrName>
                                        </p:attrNameLst>
                                      </p:cBhvr>
                                      <p:tavLst>
                                        <p:tav tm="0">
                                          <p:val>
                                            <p:strVal val="0-#ppt_w/2"/>
                                          </p:val>
                                        </p:tav>
                                        <p:tav tm="100000">
                                          <p:val>
                                            <p:strVal val="#ppt_x"/>
                                          </p:val>
                                        </p:tav>
                                      </p:tavLst>
                                    </p:anim>
                                    <p:anim calcmode="lin" valueType="num">
                                      <p:cBhvr additive="base">
                                        <p:cTn id="30" dur="75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750" fill="hold"/>
                                        <p:tgtEl>
                                          <p:spTgt spid="6"/>
                                        </p:tgtEl>
                                        <p:attrNameLst>
                                          <p:attrName>ppt_x</p:attrName>
                                        </p:attrNameLst>
                                      </p:cBhvr>
                                      <p:tavLst>
                                        <p:tav tm="0">
                                          <p:val>
                                            <p:strVal val="1+#ppt_w/2"/>
                                          </p:val>
                                        </p:tav>
                                        <p:tav tm="100000">
                                          <p:val>
                                            <p:strVal val="#ppt_x"/>
                                          </p:val>
                                        </p:tav>
                                      </p:tavLst>
                                    </p:anim>
                                    <p:anim calcmode="lin" valueType="num">
                                      <p:cBhvr additive="base">
                                        <p:cTn id="36" dur="750" fill="hold"/>
                                        <p:tgtEl>
                                          <p:spTgt spid="6"/>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750" fill="hold"/>
                                        <p:tgtEl>
                                          <p:spTgt spid="17"/>
                                        </p:tgtEl>
                                        <p:attrNameLst>
                                          <p:attrName>ppt_x</p:attrName>
                                        </p:attrNameLst>
                                      </p:cBhvr>
                                      <p:tavLst>
                                        <p:tav tm="0">
                                          <p:val>
                                            <p:strVal val="1+#ppt_w/2"/>
                                          </p:val>
                                        </p:tav>
                                        <p:tav tm="100000">
                                          <p:val>
                                            <p:strVal val="#ppt_x"/>
                                          </p:val>
                                        </p:tav>
                                      </p:tavLst>
                                    </p:anim>
                                    <p:anim calcmode="lin" valueType="num">
                                      <p:cBhvr additive="base">
                                        <p:cTn id="40" dur="7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P spid="15" grpId="0"/>
      <p:bldP spid="16"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BD57DE-5048-00EB-4F80-A49631BFE1BE}"/>
              </a:ext>
            </a:extLst>
          </p:cNvPr>
          <p:cNvSpPr txBox="1"/>
          <p:nvPr/>
        </p:nvSpPr>
        <p:spPr>
          <a:xfrm>
            <a:off x="2945607" y="685800"/>
            <a:ext cx="6300787" cy="769441"/>
          </a:xfrm>
          <a:prstGeom prst="rect">
            <a:avLst/>
          </a:prstGeom>
          <a:noFill/>
        </p:spPr>
        <p:txBody>
          <a:bodyPr wrap="square" rtlCol="0">
            <a:spAutoFit/>
          </a:bodyPr>
          <a:lstStyle/>
          <a:p>
            <a:pPr algn="ctr"/>
            <a:r>
              <a:rPr lang="en-US" sz="4400" b="1" dirty="0">
                <a:solidFill>
                  <a:schemeClr val="accent4"/>
                </a:solidFill>
                <a:latin typeface="Avenir Next" panose="020B0503020202020204" pitchFamily="34" charset="0"/>
              </a:rPr>
              <a:t>Working of the Model</a:t>
            </a:r>
          </a:p>
        </p:txBody>
      </p:sp>
      <p:graphicFrame>
        <p:nvGraphicFramePr>
          <p:cNvPr id="3" name="Diagram 2">
            <a:extLst>
              <a:ext uri="{FF2B5EF4-FFF2-40B4-BE49-F238E27FC236}">
                <a16:creationId xmlns:a16="http://schemas.microsoft.com/office/drawing/2014/main" id="{494D0094-A55C-0AD5-F47F-69D43B9DFBF2}"/>
              </a:ext>
            </a:extLst>
          </p:cNvPr>
          <p:cNvGraphicFramePr/>
          <p:nvPr>
            <p:extLst>
              <p:ext uri="{D42A27DB-BD31-4B8C-83A1-F6EECF244321}">
                <p14:modId xmlns:p14="http://schemas.microsoft.com/office/powerpoint/2010/main" val="2735342709"/>
              </p:ext>
            </p:extLst>
          </p:nvPr>
        </p:nvGraphicFramePr>
        <p:xfrm>
          <a:off x="2590006" y="1683841"/>
          <a:ext cx="7011988" cy="41952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6194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3CF116-42AF-CB48-D811-DC3F702688F5}"/>
              </a:ext>
            </a:extLst>
          </p:cNvPr>
          <p:cNvSpPr txBox="1"/>
          <p:nvPr/>
        </p:nvSpPr>
        <p:spPr>
          <a:xfrm>
            <a:off x="1763486" y="536192"/>
            <a:ext cx="7471954" cy="646331"/>
          </a:xfrm>
          <a:prstGeom prst="rect">
            <a:avLst/>
          </a:prstGeom>
          <a:noFill/>
        </p:spPr>
        <p:txBody>
          <a:bodyPr wrap="square" rtlCol="0">
            <a:spAutoFit/>
          </a:bodyPr>
          <a:lstStyle/>
          <a:p>
            <a:pPr algn="ctr"/>
            <a:r>
              <a:rPr lang="en-US" sz="3600" b="1" dirty="0">
                <a:solidFill>
                  <a:schemeClr val="accent4"/>
                </a:solidFill>
                <a:latin typeface="Avenir Next" panose="020B0503020202020204" pitchFamily="34" charset="0"/>
              </a:rPr>
              <a:t>Success  Measurement</a:t>
            </a:r>
          </a:p>
        </p:txBody>
      </p:sp>
      <p:cxnSp>
        <p:nvCxnSpPr>
          <p:cNvPr id="4" name="Straight Connector 3">
            <a:extLst>
              <a:ext uri="{FF2B5EF4-FFF2-40B4-BE49-F238E27FC236}">
                <a16:creationId xmlns:a16="http://schemas.microsoft.com/office/drawing/2014/main" id="{B5F8C463-F40D-92EB-1DAE-BEC67E6F9F84}"/>
              </a:ext>
            </a:extLst>
          </p:cNvPr>
          <p:cNvCxnSpPr/>
          <p:nvPr/>
        </p:nvCxnSpPr>
        <p:spPr>
          <a:xfrm>
            <a:off x="326391" y="2596912"/>
            <a:ext cx="3240000"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66410A4-E267-6CD5-92BA-27AB4B07A29F}"/>
              </a:ext>
            </a:extLst>
          </p:cNvPr>
          <p:cNvCxnSpPr/>
          <p:nvPr/>
        </p:nvCxnSpPr>
        <p:spPr>
          <a:xfrm>
            <a:off x="326391" y="2596912"/>
            <a:ext cx="1303200"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A208A58-87B1-9A18-5C85-E552E018D5A6}"/>
              </a:ext>
            </a:extLst>
          </p:cNvPr>
          <p:cNvSpPr txBox="1"/>
          <p:nvPr/>
        </p:nvSpPr>
        <p:spPr>
          <a:xfrm>
            <a:off x="274139" y="2073859"/>
            <a:ext cx="1763486" cy="338554"/>
          </a:xfrm>
          <a:prstGeom prst="rect">
            <a:avLst/>
          </a:prstGeom>
          <a:noFill/>
        </p:spPr>
        <p:txBody>
          <a:bodyPr wrap="square" rtlCol="0">
            <a:spAutoFit/>
          </a:bodyPr>
          <a:lstStyle/>
          <a:p>
            <a:r>
              <a:rPr lang="en-US" sz="1600" dirty="0">
                <a:solidFill>
                  <a:schemeClr val="bg1"/>
                </a:solidFill>
                <a:latin typeface="Avenir Next Ultra Light" panose="020B0203020202020204" pitchFamily="34" charset="77"/>
              </a:rPr>
              <a:t>Technical</a:t>
            </a:r>
            <a:endParaRPr lang="en-US" dirty="0">
              <a:solidFill>
                <a:schemeClr val="bg1"/>
              </a:solidFill>
              <a:latin typeface="Avenir Next Ultra Light" panose="020B0203020202020204" pitchFamily="34" charset="77"/>
            </a:endParaRPr>
          </a:p>
        </p:txBody>
      </p:sp>
      <p:cxnSp>
        <p:nvCxnSpPr>
          <p:cNvPr id="7" name="Straight Connector 6">
            <a:extLst>
              <a:ext uri="{FF2B5EF4-FFF2-40B4-BE49-F238E27FC236}">
                <a16:creationId xmlns:a16="http://schemas.microsoft.com/office/drawing/2014/main" id="{06F88C4A-1B40-AB30-1BC6-7B60C105E34B}"/>
              </a:ext>
            </a:extLst>
          </p:cNvPr>
          <p:cNvCxnSpPr/>
          <p:nvPr/>
        </p:nvCxnSpPr>
        <p:spPr>
          <a:xfrm>
            <a:off x="294187" y="3546896"/>
            <a:ext cx="3240000"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4FC13A2-D078-52F2-2BF9-1471541332D2}"/>
              </a:ext>
            </a:extLst>
          </p:cNvPr>
          <p:cNvCxnSpPr/>
          <p:nvPr/>
        </p:nvCxnSpPr>
        <p:spPr>
          <a:xfrm>
            <a:off x="294187" y="3546896"/>
            <a:ext cx="1303200"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9FB6F94-DBDC-270F-DC89-0D9AAA534470}"/>
              </a:ext>
            </a:extLst>
          </p:cNvPr>
          <p:cNvSpPr txBox="1"/>
          <p:nvPr/>
        </p:nvSpPr>
        <p:spPr>
          <a:xfrm>
            <a:off x="241935" y="3143568"/>
            <a:ext cx="2319353" cy="338554"/>
          </a:xfrm>
          <a:prstGeom prst="rect">
            <a:avLst/>
          </a:prstGeom>
          <a:noFill/>
        </p:spPr>
        <p:txBody>
          <a:bodyPr wrap="none" rtlCol="0">
            <a:spAutoFit/>
          </a:bodyPr>
          <a:lstStyle/>
          <a:p>
            <a:r>
              <a:rPr lang="en-US" sz="1600" dirty="0">
                <a:solidFill>
                  <a:schemeClr val="bg1"/>
                </a:solidFill>
                <a:latin typeface="Avenir Next Ultra Light" panose="020B0203020202020204" pitchFamily="34" charset="77"/>
              </a:rPr>
              <a:t>Usability &amp; Accessibility</a:t>
            </a:r>
          </a:p>
        </p:txBody>
      </p:sp>
      <p:cxnSp>
        <p:nvCxnSpPr>
          <p:cNvPr id="9" name="Straight Connector 8">
            <a:extLst>
              <a:ext uri="{FF2B5EF4-FFF2-40B4-BE49-F238E27FC236}">
                <a16:creationId xmlns:a16="http://schemas.microsoft.com/office/drawing/2014/main" id="{E410F969-65E0-37D1-F888-D87F9BBB8031}"/>
              </a:ext>
            </a:extLst>
          </p:cNvPr>
          <p:cNvCxnSpPr/>
          <p:nvPr/>
        </p:nvCxnSpPr>
        <p:spPr>
          <a:xfrm>
            <a:off x="261802" y="4536608"/>
            <a:ext cx="3240000"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D2F15C0-598D-C2B9-9298-7C18106507D5}"/>
              </a:ext>
            </a:extLst>
          </p:cNvPr>
          <p:cNvCxnSpPr/>
          <p:nvPr/>
        </p:nvCxnSpPr>
        <p:spPr>
          <a:xfrm>
            <a:off x="261802" y="4536608"/>
            <a:ext cx="946800"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31CD571-5BAB-1E65-9C46-7A4BD62C6AF5}"/>
              </a:ext>
            </a:extLst>
          </p:cNvPr>
          <p:cNvSpPr txBox="1"/>
          <p:nvPr/>
        </p:nvSpPr>
        <p:spPr>
          <a:xfrm>
            <a:off x="209550" y="4093552"/>
            <a:ext cx="1888337" cy="338554"/>
          </a:xfrm>
          <a:prstGeom prst="rect">
            <a:avLst/>
          </a:prstGeom>
          <a:noFill/>
        </p:spPr>
        <p:txBody>
          <a:bodyPr wrap="none" rtlCol="0">
            <a:spAutoFit/>
          </a:bodyPr>
          <a:lstStyle/>
          <a:p>
            <a:r>
              <a:rPr lang="en-US" sz="1600" dirty="0">
                <a:solidFill>
                  <a:schemeClr val="bg1"/>
                </a:solidFill>
                <a:latin typeface="Avenir Next Ultra Light" panose="020B0203020202020204" pitchFamily="34" charset="77"/>
              </a:rPr>
              <a:t>Impact &amp; Potential </a:t>
            </a:r>
          </a:p>
        </p:txBody>
      </p:sp>
      <p:cxnSp>
        <p:nvCxnSpPr>
          <p:cNvPr id="11" name="Straight Connector 10">
            <a:extLst>
              <a:ext uri="{FF2B5EF4-FFF2-40B4-BE49-F238E27FC236}">
                <a16:creationId xmlns:a16="http://schemas.microsoft.com/office/drawing/2014/main" id="{1476CD39-2F0D-9549-9190-F07C9FAF2F5F}"/>
              </a:ext>
            </a:extLst>
          </p:cNvPr>
          <p:cNvCxnSpPr/>
          <p:nvPr/>
        </p:nvCxnSpPr>
        <p:spPr>
          <a:xfrm>
            <a:off x="281619" y="5552985"/>
            <a:ext cx="3240000"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EF1FD6C-5C56-9F8D-189C-9F447890374D}"/>
              </a:ext>
            </a:extLst>
          </p:cNvPr>
          <p:cNvCxnSpPr/>
          <p:nvPr/>
        </p:nvCxnSpPr>
        <p:spPr>
          <a:xfrm>
            <a:off x="281619" y="5552985"/>
            <a:ext cx="943200"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F274D27-B476-9E8C-D1C3-F93B355A5671}"/>
              </a:ext>
            </a:extLst>
          </p:cNvPr>
          <p:cNvSpPr txBox="1"/>
          <p:nvPr/>
        </p:nvSpPr>
        <p:spPr>
          <a:xfrm>
            <a:off x="182038" y="5083263"/>
            <a:ext cx="2817118" cy="338554"/>
          </a:xfrm>
          <a:prstGeom prst="rect">
            <a:avLst/>
          </a:prstGeom>
          <a:noFill/>
        </p:spPr>
        <p:txBody>
          <a:bodyPr wrap="none" rtlCol="0">
            <a:spAutoFit/>
          </a:bodyPr>
          <a:lstStyle/>
          <a:p>
            <a:r>
              <a:rPr lang="en-US" sz="1600" dirty="0">
                <a:solidFill>
                  <a:schemeClr val="bg1"/>
                </a:solidFill>
                <a:latin typeface="Avenir Next Ultra Light" panose="020B0203020202020204" pitchFamily="34" charset="77"/>
              </a:rPr>
              <a:t>Teamwork &amp; Communication</a:t>
            </a:r>
          </a:p>
        </p:txBody>
      </p:sp>
      <p:sp>
        <p:nvSpPr>
          <p:cNvPr id="22" name="TextBox 21">
            <a:extLst>
              <a:ext uri="{FF2B5EF4-FFF2-40B4-BE49-F238E27FC236}">
                <a16:creationId xmlns:a16="http://schemas.microsoft.com/office/drawing/2014/main" id="{E92E1D92-DA88-D0E3-94C7-54AAA4BA872E}"/>
              </a:ext>
            </a:extLst>
          </p:cNvPr>
          <p:cNvSpPr txBox="1"/>
          <p:nvPr/>
        </p:nvSpPr>
        <p:spPr>
          <a:xfrm>
            <a:off x="2965088" y="2113586"/>
            <a:ext cx="633507" cy="369332"/>
          </a:xfrm>
          <a:prstGeom prst="rect">
            <a:avLst/>
          </a:prstGeom>
          <a:noFill/>
        </p:spPr>
        <p:txBody>
          <a:bodyPr wrap="none" rtlCol="0">
            <a:spAutoFit/>
          </a:bodyPr>
          <a:lstStyle/>
          <a:p>
            <a:r>
              <a:rPr lang="en-US" dirty="0">
                <a:solidFill>
                  <a:schemeClr val="bg1"/>
                </a:solidFill>
                <a:latin typeface="Avenir Next Ultra Light" panose="020B0203020202020204" pitchFamily="34" charset="77"/>
              </a:rPr>
              <a:t>30%</a:t>
            </a:r>
          </a:p>
        </p:txBody>
      </p:sp>
      <p:sp>
        <p:nvSpPr>
          <p:cNvPr id="24" name="TextBox 23">
            <a:extLst>
              <a:ext uri="{FF2B5EF4-FFF2-40B4-BE49-F238E27FC236}">
                <a16:creationId xmlns:a16="http://schemas.microsoft.com/office/drawing/2014/main" id="{97E2AC1D-CC39-82A1-25F4-656944A46747}"/>
              </a:ext>
            </a:extLst>
          </p:cNvPr>
          <p:cNvSpPr txBox="1"/>
          <p:nvPr/>
        </p:nvSpPr>
        <p:spPr>
          <a:xfrm>
            <a:off x="2932884" y="3177564"/>
            <a:ext cx="633507" cy="369332"/>
          </a:xfrm>
          <a:prstGeom prst="rect">
            <a:avLst/>
          </a:prstGeom>
          <a:noFill/>
        </p:spPr>
        <p:txBody>
          <a:bodyPr wrap="none" rtlCol="0">
            <a:spAutoFit/>
          </a:bodyPr>
          <a:lstStyle/>
          <a:p>
            <a:r>
              <a:rPr lang="en-US" dirty="0">
                <a:solidFill>
                  <a:schemeClr val="bg1"/>
                </a:solidFill>
                <a:latin typeface="Avenir Next Ultra Light" panose="020B0203020202020204" pitchFamily="34" charset="77"/>
              </a:rPr>
              <a:t>30%</a:t>
            </a:r>
          </a:p>
        </p:txBody>
      </p:sp>
      <p:sp>
        <p:nvSpPr>
          <p:cNvPr id="27" name="TextBox 26">
            <a:extLst>
              <a:ext uri="{FF2B5EF4-FFF2-40B4-BE49-F238E27FC236}">
                <a16:creationId xmlns:a16="http://schemas.microsoft.com/office/drawing/2014/main" id="{E8E016B3-9F67-1041-BD5A-3CEEECAF0581}"/>
              </a:ext>
            </a:extLst>
          </p:cNvPr>
          <p:cNvSpPr txBox="1"/>
          <p:nvPr/>
        </p:nvSpPr>
        <p:spPr>
          <a:xfrm>
            <a:off x="2900499" y="4139552"/>
            <a:ext cx="633507" cy="369332"/>
          </a:xfrm>
          <a:prstGeom prst="rect">
            <a:avLst/>
          </a:prstGeom>
          <a:noFill/>
        </p:spPr>
        <p:txBody>
          <a:bodyPr wrap="square" rtlCol="0">
            <a:spAutoFit/>
          </a:bodyPr>
          <a:lstStyle/>
          <a:p>
            <a:r>
              <a:rPr lang="en-US" dirty="0">
                <a:solidFill>
                  <a:schemeClr val="bg1"/>
                </a:solidFill>
                <a:latin typeface="Avenir Next Ultra Light" panose="020B0203020202020204" pitchFamily="34" charset="77"/>
              </a:rPr>
              <a:t>20%</a:t>
            </a:r>
          </a:p>
        </p:txBody>
      </p:sp>
      <p:sp>
        <p:nvSpPr>
          <p:cNvPr id="28" name="TextBox 27">
            <a:extLst>
              <a:ext uri="{FF2B5EF4-FFF2-40B4-BE49-F238E27FC236}">
                <a16:creationId xmlns:a16="http://schemas.microsoft.com/office/drawing/2014/main" id="{337CEADD-F37A-301E-581A-9C27F9145BD6}"/>
              </a:ext>
            </a:extLst>
          </p:cNvPr>
          <p:cNvSpPr txBox="1"/>
          <p:nvPr/>
        </p:nvSpPr>
        <p:spPr>
          <a:xfrm>
            <a:off x="2948059" y="5083263"/>
            <a:ext cx="633507" cy="646331"/>
          </a:xfrm>
          <a:prstGeom prst="rect">
            <a:avLst/>
          </a:prstGeom>
          <a:noFill/>
        </p:spPr>
        <p:txBody>
          <a:bodyPr wrap="none" rtlCol="0">
            <a:spAutoFit/>
          </a:bodyPr>
          <a:lstStyle/>
          <a:p>
            <a:r>
              <a:rPr lang="en-US" dirty="0">
                <a:solidFill>
                  <a:schemeClr val="bg1"/>
                </a:solidFill>
                <a:latin typeface="Avenir Next Ultra Light" panose="020B0203020202020204" pitchFamily="34" charset="77"/>
              </a:rPr>
              <a:t>20%</a:t>
            </a:r>
          </a:p>
          <a:p>
            <a:endParaRPr lang="en-US" dirty="0"/>
          </a:p>
        </p:txBody>
      </p:sp>
      <p:sp>
        <p:nvSpPr>
          <p:cNvPr id="35" name="Right Arrow 34">
            <a:extLst>
              <a:ext uri="{FF2B5EF4-FFF2-40B4-BE49-F238E27FC236}">
                <a16:creationId xmlns:a16="http://schemas.microsoft.com/office/drawing/2014/main" id="{D8965AAA-D12B-AD96-0085-0A6BF029B973}"/>
              </a:ext>
            </a:extLst>
          </p:cNvPr>
          <p:cNvSpPr/>
          <p:nvPr/>
        </p:nvSpPr>
        <p:spPr>
          <a:xfrm>
            <a:off x="4219303" y="2504662"/>
            <a:ext cx="2207623" cy="184499"/>
          </a:xfrm>
          <a:prstGeom prst="rightArrow">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1EF212CE-77E5-7B66-C88B-6029DD1B1B25}"/>
              </a:ext>
            </a:extLst>
          </p:cNvPr>
          <p:cNvSpPr txBox="1"/>
          <p:nvPr/>
        </p:nvSpPr>
        <p:spPr>
          <a:xfrm>
            <a:off x="7144337" y="2181412"/>
            <a:ext cx="3532504" cy="830997"/>
          </a:xfrm>
          <a:prstGeom prst="rect">
            <a:avLst/>
          </a:prstGeom>
          <a:noFill/>
        </p:spPr>
        <p:txBody>
          <a:bodyPr wrap="square" rtlCol="0">
            <a:spAutoFit/>
          </a:bodyPr>
          <a:lstStyle/>
          <a:p>
            <a:r>
              <a:rPr lang="en-US" sz="1600" dirty="0">
                <a:solidFill>
                  <a:schemeClr val="bg1"/>
                </a:solidFill>
                <a:latin typeface="Avenir Next Ultra Light" panose="020B0203020202020204" pitchFamily="34" charset="77"/>
              </a:rPr>
              <a:t>Accuracy &amp; completeness of core features like image descriptions, translations, and voice narration. </a:t>
            </a:r>
          </a:p>
        </p:txBody>
      </p:sp>
      <p:sp>
        <p:nvSpPr>
          <p:cNvPr id="37" name="Right Arrow 36">
            <a:extLst>
              <a:ext uri="{FF2B5EF4-FFF2-40B4-BE49-F238E27FC236}">
                <a16:creationId xmlns:a16="http://schemas.microsoft.com/office/drawing/2014/main" id="{99627863-C6F2-688F-D160-F81A37FB0E00}"/>
              </a:ext>
            </a:extLst>
          </p:cNvPr>
          <p:cNvSpPr/>
          <p:nvPr/>
        </p:nvSpPr>
        <p:spPr>
          <a:xfrm>
            <a:off x="4219302" y="3454646"/>
            <a:ext cx="2207623" cy="184499"/>
          </a:xfrm>
          <a:prstGeom prst="rightArrow">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7D3E4B11-A4BE-478C-8968-893ACD2D4704}"/>
              </a:ext>
            </a:extLst>
          </p:cNvPr>
          <p:cNvSpPr txBox="1"/>
          <p:nvPr/>
        </p:nvSpPr>
        <p:spPr>
          <a:xfrm>
            <a:off x="7177285" y="3177564"/>
            <a:ext cx="3532504" cy="830997"/>
          </a:xfrm>
          <a:prstGeom prst="rect">
            <a:avLst/>
          </a:prstGeom>
          <a:noFill/>
        </p:spPr>
        <p:txBody>
          <a:bodyPr wrap="square" rtlCol="0">
            <a:spAutoFit/>
          </a:bodyPr>
          <a:lstStyle/>
          <a:p>
            <a:r>
              <a:rPr lang="en-US" sz="1600" dirty="0">
                <a:solidFill>
                  <a:schemeClr val="bg1"/>
                </a:solidFill>
                <a:latin typeface="Avenir Next Ultra Light" panose="020B0203020202020204" pitchFamily="34" charset="77"/>
              </a:rPr>
              <a:t>User testing with diverse groups, expert evaluation, and adherence to accessibility standards. </a:t>
            </a:r>
          </a:p>
        </p:txBody>
      </p:sp>
      <p:sp>
        <p:nvSpPr>
          <p:cNvPr id="39" name="Right Arrow 38">
            <a:extLst>
              <a:ext uri="{FF2B5EF4-FFF2-40B4-BE49-F238E27FC236}">
                <a16:creationId xmlns:a16="http://schemas.microsoft.com/office/drawing/2014/main" id="{729B9F9E-B53E-52E2-55AD-9DFD5000F696}"/>
              </a:ext>
            </a:extLst>
          </p:cNvPr>
          <p:cNvSpPr/>
          <p:nvPr/>
        </p:nvSpPr>
        <p:spPr>
          <a:xfrm>
            <a:off x="4219301" y="4416634"/>
            <a:ext cx="2207623" cy="184499"/>
          </a:xfrm>
          <a:prstGeom prst="rightArrow">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D589665-9DA8-A016-D385-6FD2E23BFE6D}"/>
              </a:ext>
            </a:extLst>
          </p:cNvPr>
          <p:cNvSpPr txBox="1"/>
          <p:nvPr/>
        </p:nvSpPr>
        <p:spPr>
          <a:xfrm>
            <a:off x="7144337" y="4139552"/>
            <a:ext cx="3351623" cy="830997"/>
          </a:xfrm>
          <a:prstGeom prst="rect">
            <a:avLst/>
          </a:prstGeom>
          <a:noFill/>
        </p:spPr>
        <p:txBody>
          <a:bodyPr wrap="square" rtlCol="0">
            <a:spAutoFit/>
          </a:bodyPr>
          <a:lstStyle/>
          <a:p>
            <a:r>
              <a:rPr lang="en-US" sz="1600" dirty="0">
                <a:solidFill>
                  <a:schemeClr val="bg1"/>
                </a:solidFill>
                <a:latin typeface="Avenir Next Ultra Light" panose="020B0203020202020204" pitchFamily="34" charset="77"/>
              </a:rPr>
              <a:t>User engagement, perceived value, and roadmap for future development. </a:t>
            </a:r>
          </a:p>
        </p:txBody>
      </p:sp>
      <p:sp>
        <p:nvSpPr>
          <p:cNvPr id="41" name="Right Arrow 40">
            <a:extLst>
              <a:ext uri="{FF2B5EF4-FFF2-40B4-BE49-F238E27FC236}">
                <a16:creationId xmlns:a16="http://schemas.microsoft.com/office/drawing/2014/main" id="{575B11E3-3FA1-2E5A-6E4B-D566502DA209}"/>
              </a:ext>
            </a:extLst>
          </p:cNvPr>
          <p:cNvSpPr/>
          <p:nvPr/>
        </p:nvSpPr>
        <p:spPr>
          <a:xfrm>
            <a:off x="4200994" y="5421817"/>
            <a:ext cx="2207623" cy="184499"/>
          </a:xfrm>
          <a:prstGeom prst="rightArrow">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69C4A80-25B7-005B-F530-DFF1CFBA21F5}"/>
              </a:ext>
            </a:extLst>
          </p:cNvPr>
          <p:cNvSpPr txBox="1"/>
          <p:nvPr/>
        </p:nvSpPr>
        <p:spPr>
          <a:xfrm>
            <a:off x="7177285" y="5137486"/>
            <a:ext cx="3179576" cy="830997"/>
          </a:xfrm>
          <a:prstGeom prst="rect">
            <a:avLst/>
          </a:prstGeom>
          <a:noFill/>
        </p:spPr>
        <p:txBody>
          <a:bodyPr wrap="square" rtlCol="0">
            <a:spAutoFit/>
          </a:bodyPr>
          <a:lstStyle/>
          <a:p>
            <a:r>
              <a:rPr lang="en-US" sz="1600" dirty="0">
                <a:solidFill>
                  <a:schemeClr val="bg1"/>
                </a:solidFill>
                <a:latin typeface="Avenir Next Ultra Light" panose="020B0203020202020204" pitchFamily="34" charset="77"/>
              </a:rPr>
              <a:t>Project management, collaboration, learning, and knowledge sharing.</a:t>
            </a:r>
          </a:p>
        </p:txBody>
      </p:sp>
    </p:spTree>
    <p:extLst>
      <p:ext uri="{BB962C8B-B14F-4D97-AF65-F5344CB8AC3E}">
        <p14:creationId xmlns:p14="http://schemas.microsoft.com/office/powerpoint/2010/main" val="2157384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0-#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500" fill="hold"/>
                                        <p:tgtEl>
                                          <p:spTgt spid="35"/>
                                        </p:tgtEl>
                                        <p:attrNameLst>
                                          <p:attrName>ppt_x</p:attrName>
                                        </p:attrNameLst>
                                      </p:cBhvr>
                                      <p:tavLst>
                                        <p:tav tm="0">
                                          <p:val>
                                            <p:strVal val="#ppt_x"/>
                                          </p:val>
                                        </p:tav>
                                        <p:tav tm="100000">
                                          <p:val>
                                            <p:strVal val="#ppt_x"/>
                                          </p:val>
                                        </p:tav>
                                      </p:tavLst>
                                    </p:anim>
                                    <p:anim calcmode="lin" valueType="num">
                                      <p:cBhvr additive="base">
                                        <p:cTn id="3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500" fill="hold"/>
                                        <p:tgtEl>
                                          <p:spTgt spid="36"/>
                                        </p:tgtEl>
                                        <p:attrNameLst>
                                          <p:attrName>ppt_x</p:attrName>
                                        </p:attrNameLst>
                                      </p:cBhvr>
                                      <p:tavLst>
                                        <p:tav tm="0">
                                          <p:val>
                                            <p:strVal val="1+#ppt_w/2"/>
                                          </p:val>
                                        </p:tav>
                                        <p:tav tm="100000">
                                          <p:val>
                                            <p:strVal val="#ppt_x"/>
                                          </p:val>
                                        </p:tav>
                                      </p:tavLst>
                                    </p:anim>
                                    <p:anim calcmode="lin" valueType="num">
                                      <p:cBhvr additive="base">
                                        <p:cTn id="36"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7"/>
                                        </p:tgtEl>
                                        <p:attrNameLst>
                                          <p:attrName>style.visibility</p:attrName>
                                        </p:attrNameLst>
                                      </p:cBhvr>
                                      <p:to>
                                        <p:strVal val="visible"/>
                                      </p:to>
                                    </p:set>
                                    <p:anim calcmode="lin" valueType="num">
                                      <p:cBhvr additive="base">
                                        <p:cTn id="41" dur="500" fill="hold"/>
                                        <p:tgtEl>
                                          <p:spTgt spid="37"/>
                                        </p:tgtEl>
                                        <p:attrNameLst>
                                          <p:attrName>ppt_x</p:attrName>
                                        </p:attrNameLst>
                                      </p:cBhvr>
                                      <p:tavLst>
                                        <p:tav tm="0">
                                          <p:val>
                                            <p:strVal val="#ppt_x"/>
                                          </p:val>
                                        </p:tav>
                                        <p:tav tm="100000">
                                          <p:val>
                                            <p:strVal val="#ppt_x"/>
                                          </p:val>
                                        </p:tav>
                                      </p:tavLst>
                                    </p:anim>
                                    <p:anim calcmode="lin" valueType="num">
                                      <p:cBhvr additive="base">
                                        <p:cTn id="42"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grpId="0" nodeType="click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500" fill="hold"/>
                                        <p:tgtEl>
                                          <p:spTgt spid="38"/>
                                        </p:tgtEl>
                                        <p:attrNameLst>
                                          <p:attrName>ppt_x</p:attrName>
                                        </p:attrNameLst>
                                      </p:cBhvr>
                                      <p:tavLst>
                                        <p:tav tm="0">
                                          <p:val>
                                            <p:strVal val="1+#ppt_w/2"/>
                                          </p:val>
                                        </p:tav>
                                        <p:tav tm="100000">
                                          <p:val>
                                            <p:strVal val="#ppt_x"/>
                                          </p:val>
                                        </p:tav>
                                      </p:tavLst>
                                    </p:anim>
                                    <p:anim calcmode="lin" valueType="num">
                                      <p:cBhvr additive="base">
                                        <p:cTn id="48"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9"/>
                                        </p:tgtEl>
                                        <p:attrNameLst>
                                          <p:attrName>style.visibility</p:attrName>
                                        </p:attrNameLst>
                                      </p:cBhvr>
                                      <p:to>
                                        <p:strVal val="visible"/>
                                      </p:to>
                                    </p:set>
                                    <p:anim calcmode="lin" valueType="num">
                                      <p:cBhvr additive="base">
                                        <p:cTn id="53" dur="500" fill="hold"/>
                                        <p:tgtEl>
                                          <p:spTgt spid="39"/>
                                        </p:tgtEl>
                                        <p:attrNameLst>
                                          <p:attrName>ppt_x</p:attrName>
                                        </p:attrNameLst>
                                      </p:cBhvr>
                                      <p:tavLst>
                                        <p:tav tm="0">
                                          <p:val>
                                            <p:strVal val="#ppt_x"/>
                                          </p:val>
                                        </p:tav>
                                        <p:tav tm="100000">
                                          <p:val>
                                            <p:strVal val="#ppt_x"/>
                                          </p:val>
                                        </p:tav>
                                      </p:tavLst>
                                    </p:anim>
                                    <p:anim calcmode="lin" valueType="num">
                                      <p:cBhvr additive="base">
                                        <p:cTn id="5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2" fill="hold" grpId="0" nodeType="clickEffect">
                                  <p:stCondLst>
                                    <p:cond delay="0"/>
                                  </p:stCondLst>
                                  <p:childTnLst>
                                    <p:set>
                                      <p:cBhvr>
                                        <p:cTn id="58" dur="1" fill="hold">
                                          <p:stCondLst>
                                            <p:cond delay="0"/>
                                          </p:stCondLst>
                                        </p:cTn>
                                        <p:tgtEl>
                                          <p:spTgt spid="40"/>
                                        </p:tgtEl>
                                        <p:attrNameLst>
                                          <p:attrName>style.visibility</p:attrName>
                                        </p:attrNameLst>
                                      </p:cBhvr>
                                      <p:to>
                                        <p:strVal val="visible"/>
                                      </p:to>
                                    </p:set>
                                    <p:anim calcmode="lin" valueType="num">
                                      <p:cBhvr additive="base">
                                        <p:cTn id="59" dur="500" fill="hold"/>
                                        <p:tgtEl>
                                          <p:spTgt spid="40"/>
                                        </p:tgtEl>
                                        <p:attrNameLst>
                                          <p:attrName>ppt_x</p:attrName>
                                        </p:attrNameLst>
                                      </p:cBhvr>
                                      <p:tavLst>
                                        <p:tav tm="0">
                                          <p:val>
                                            <p:strVal val="1+#ppt_w/2"/>
                                          </p:val>
                                        </p:tav>
                                        <p:tav tm="100000">
                                          <p:val>
                                            <p:strVal val="#ppt_x"/>
                                          </p:val>
                                        </p:tav>
                                      </p:tavLst>
                                    </p:anim>
                                    <p:anim calcmode="lin" valueType="num">
                                      <p:cBhvr additive="base">
                                        <p:cTn id="60"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41"/>
                                        </p:tgtEl>
                                        <p:attrNameLst>
                                          <p:attrName>style.visibility</p:attrName>
                                        </p:attrNameLst>
                                      </p:cBhvr>
                                      <p:to>
                                        <p:strVal val="visible"/>
                                      </p:to>
                                    </p:set>
                                    <p:anim calcmode="lin" valueType="num">
                                      <p:cBhvr additive="base">
                                        <p:cTn id="65" dur="500" fill="hold"/>
                                        <p:tgtEl>
                                          <p:spTgt spid="41"/>
                                        </p:tgtEl>
                                        <p:attrNameLst>
                                          <p:attrName>ppt_x</p:attrName>
                                        </p:attrNameLst>
                                      </p:cBhvr>
                                      <p:tavLst>
                                        <p:tav tm="0">
                                          <p:val>
                                            <p:strVal val="#ppt_x"/>
                                          </p:val>
                                        </p:tav>
                                        <p:tav tm="100000">
                                          <p:val>
                                            <p:strVal val="#ppt_x"/>
                                          </p:val>
                                        </p:tav>
                                      </p:tavLst>
                                    </p:anim>
                                    <p:anim calcmode="lin" valueType="num">
                                      <p:cBhvr additive="base">
                                        <p:cTn id="66"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2" fill="hold" grpId="0" nodeType="clickEffect">
                                  <p:stCondLst>
                                    <p:cond delay="0"/>
                                  </p:stCondLst>
                                  <p:childTnLst>
                                    <p:set>
                                      <p:cBhvr>
                                        <p:cTn id="70" dur="1" fill="hold">
                                          <p:stCondLst>
                                            <p:cond delay="0"/>
                                          </p:stCondLst>
                                        </p:cTn>
                                        <p:tgtEl>
                                          <p:spTgt spid="42"/>
                                        </p:tgtEl>
                                        <p:attrNameLst>
                                          <p:attrName>style.visibility</p:attrName>
                                        </p:attrNameLst>
                                      </p:cBhvr>
                                      <p:to>
                                        <p:strVal val="visible"/>
                                      </p:to>
                                    </p:set>
                                    <p:anim calcmode="lin" valueType="num">
                                      <p:cBhvr additive="base">
                                        <p:cTn id="71" dur="500" fill="hold"/>
                                        <p:tgtEl>
                                          <p:spTgt spid="42"/>
                                        </p:tgtEl>
                                        <p:attrNameLst>
                                          <p:attrName>ppt_x</p:attrName>
                                        </p:attrNameLst>
                                      </p:cBhvr>
                                      <p:tavLst>
                                        <p:tav tm="0">
                                          <p:val>
                                            <p:strVal val="1+#ppt_w/2"/>
                                          </p:val>
                                        </p:tav>
                                        <p:tav tm="100000">
                                          <p:val>
                                            <p:strVal val="#ppt_x"/>
                                          </p:val>
                                        </p:tav>
                                      </p:tavLst>
                                    </p:anim>
                                    <p:anim calcmode="lin" valueType="num">
                                      <p:cBhvr additive="base">
                                        <p:cTn id="72"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p:bldP spid="37" grpId="0" animBg="1"/>
      <p:bldP spid="38" grpId="0"/>
      <p:bldP spid="39" grpId="0" animBg="1"/>
      <p:bldP spid="40" grpId="0"/>
      <p:bldP spid="41" grpId="0" animBg="1"/>
      <p:bldP spid="4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AEE8EC-35B6-71B2-6403-08A4C150E2C7}"/>
              </a:ext>
            </a:extLst>
          </p:cNvPr>
          <p:cNvSpPr txBox="1"/>
          <p:nvPr/>
        </p:nvSpPr>
        <p:spPr>
          <a:xfrm>
            <a:off x="2346960" y="679269"/>
            <a:ext cx="7498080" cy="646331"/>
          </a:xfrm>
          <a:prstGeom prst="rect">
            <a:avLst/>
          </a:prstGeom>
          <a:noFill/>
        </p:spPr>
        <p:txBody>
          <a:bodyPr wrap="square" rtlCol="0">
            <a:spAutoFit/>
          </a:bodyPr>
          <a:lstStyle/>
          <a:p>
            <a:pPr algn="ctr"/>
            <a:r>
              <a:rPr lang="en-US" sz="3600" b="1" dirty="0">
                <a:solidFill>
                  <a:schemeClr val="accent4"/>
                </a:solidFill>
                <a:latin typeface="Avenir Next" panose="020B0503020202020204" pitchFamily="34" charset="0"/>
              </a:rPr>
              <a:t>Problem Addressed</a:t>
            </a:r>
          </a:p>
        </p:txBody>
      </p:sp>
      <p:sp>
        <p:nvSpPr>
          <p:cNvPr id="3" name="Curved Right Arrow 2">
            <a:extLst>
              <a:ext uri="{FF2B5EF4-FFF2-40B4-BE49-F238E27FC236}">
                <a16:creationId xmlns:a16="http://schemas.microsoft.com/office/drawing/2014/main" id="{2808215E-58CF-04CE-03D1-E84F3156E15C}"/>
              </a:ext>
            </a:extLst>
          </p:cNvPr>
          <p:cNvSpPr/>
          <p:nvPr/>
        </p:nvSpPr>
        <p:spPr>
          <a:xfrm>
            <a:off x="136188" y="1712067"/>
            <a:ext cx="1848255" cy="4708982"/>
          </a:xfrm>
          <a:prstGeom prst="curvedRightArrow">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Curved Right Arrow 3">
            <a:extLst>
              <a:ext uri="{FF2B5EF4-FFF2-40B4-BE49-F238E27FC236}">
                <a16:creationId xmlns:a16="http://schemas.microsoft.com/office/drawing/2014/main" id="{16762E42-D413-F446-3CB4-AEB381821FFB}"/>
              </a:ext>
            </a:extLst>
          </p:cNvPr>
          <p:cNvSpPr/>
          <p:nvPr/>
        </p:nvSpPr>
        <p:spPr>
          <a:xfrm rot="10800000">
            <a:off x="9845038" y="1351866"/>
            <a:ext cx="1848255" cy="4708981"/>
          </a:xfrm>
          <a:prstGeom prst="curvedRightArrow">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4BE2BB27-00AB-5CF1-54DE-DD343325A14D}"/>
              </a:ext>
            </a:extLst>
          </p:cNvPr>
          <p:cNvSpPr txBox="1"/>
          <p:nvPr/>
        </p:nvSpPr>
        <p:spPr>
          <a:xfrm>
            <a:off x="1984443" y="1712068"/>
            <a:ext cx="8101195" cy="4708981"/>
          </a:xfrm>
          <a:prstGeom prst="rect">
            <a:avLst/>
          </a:prstGeom>
          <a:noFill/>
        </p:spPr>
        <p:txBody>
          <a:bodyPr wrap="square" rtlCol="0">
            <a:spAutoFit/>
          </a:bodyPr>
          <a:lstStyle/>
          <a:p>
            <a:pPr algn="ctr"/>
            <a:r>
              <a:rPr lang="en-US" sz="2000" dirty="0">
                <a:solidFill>
                  <a:schemeClr val="bg1"/>
                </a:solidFill>
                <a:latin typeface="Avenir Next Ultra Light" panose="020B0203020202020204" pitchFamily="34" charset="77"/>
              </a:rPr>
              <a:t>The "Unlocking Images" initiative addresses important questions about technology potential, accessibility, and communication. For someone who cannot see, understanding the content of an image can be impossible without human assistance. Our project, automatically generates textual descriptions, allowing individuals to "hear" what's in the image through text-to-speech software or other assistive technologies. This opens up a whole world of visual information. By describing images posted on social media platforms, caption generators can allow visually impaired individuals to participate in online conversations and understand visual references shared by others. This fosters social inclusion and connection. However, the potential benefits for visually impaired individuals are undeniable. As technology advances and these challenges are addressed, image caption generators promise to play an increasingly important role in creating a more inclusive and accessible world for everyone.</a:t>
            </a:r>
          </a:p>
        </p:txBody>
      </p:sp>
    </p:spTree>
    <p:extLst>
      <p:ext uri="{BB962C8B-B14F-4D97-AF65-F5344CB8AC3E}">
        <p14:creationId xmlns:p14="http://schemas.microsoft.com/office/powerpoint/2010/main" val="5310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8847A3-2ECF-A24E-8FA6-61F4E78D5C00}"/>
              </a:ext>
            </a:extLst>
          </p:cNvPr>
          <p:cNvSpPr txBox="1"/>
          <p:nvPr/>
        </p:nvSpPr>
        <p:spPr>
          <a:xfrm>
            <a:off x="3271078" y="543333"/>
            <a:ext cx="5807243" cy="646331"/>
          </a:xfrm>
          <a:prstGeom prst="rect">
            <a:avLst/>
          </a:prstGeom>
          <a:noFill/>
        </p:spPr>
        <p:txBody>
          <a:bodyPr wrap="square" rtlCol="0">
            <a:spAutoFit/>
          </a:bodyPr>
          <a:lstStyle/>
          <a:p>
            <a:pPr algn="ctr"/>
            <a:r>
              <a:rPr lang="en-IN" sz="3600" b="1" u="none" strike="noStrike" dirty="0">
                <a:solidFill>
                  <a:schemeClr val="accent4"/>
                </a:solidFill>
                <a:effectLst/>
                <a:latin typeface="Avenir Next" panose="020B0503020202020204" pitchFamily="34" charset="0"/>
              </a:rPr>
              <a:t>Individual contribution</a:t>
            </a:r>
            <a:endParaRPr lang="en-US" sz="3600" b="1" dirty="0">
              <a:solidFill>
                <a:schemeClr val="accent4"/>
              </a:solidFill>
              <a:latin typeface="Avenir Next" panose="020B0503020202020204" pitchFamily="34" charset="0"/>
            </a:endParaRPr>
          </a:p>
        </p:txBody>
      </p:sp>
      <p:pic>
        <p:nvPicPr>
          <p:cNvPr id="6" name="Graphic 5" descr="Female Profile outline">
            <a:extLst>
              <a:ext uri="{FF2B5EF4-FFF2-40B4-BE49-F238E27FC236}">
                <a16:creationId xmlns:a16="http://schemas.microsoft.com/office/drawing/2014/main" id="{D5E50F17-1983-52DC-39CA-4AC42CA253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09876" y="1153122"/>
            <a:ext cx="914400" cy="914400"/>
          </a:xfrm>
          <a:prstGeom prst="rect">
            <a:avLst/>
          </a:prstGeom>
        </p:spPr>
      </p:pic>
      <p:grpSp>
        <p:nvGrpSpPr>
          <p:cNvPr id="11" name="Group 10">
            <a:extLst>
              <a:ext uri="{FF2B5EF4-FFF2-40B4-BE49-F238E27FC236}">
                <a16:creationId xmlns:a16="http://schemas.microsoft.com/office/drawing/2014/main" id="{189FE8DA-B51B-5F39-C7CC-10FCEDC4A5A3}"/>
              </a:ext>
            </a:extLst>
          </p:cNvPr>
          <p:cNvGrpSpPr/>
          <p:nvPr/>
        </p:nvGrpSpPr>
        <p:grpSpPr>
          <a:xfrm>
            <a:off x="513498" y="1614332"/>
            <a:ext cx="4076211" cy="4700335"/>
            <a:chOff x="850229" y="1620253"/>
            <a:chExt cx="4076211" cy="4700335"/>
          </a:xfrm>
        </p:grpSpPr>
        <p:sp>
          <p:nvSpPr>
            <p:cNvPr id="3" name="Rectangle 2">
              <a:extLst>
                <a:ext uri="{FF2B5EF4-FFF2-40B4-BE49-F238E27FC236}">
                  <a16:creationId xmlns:a16="http://schemas.microsoft.com/office/drawing/2014/main" id="{82A9F7A4-23F5-9ED8-E6CA-232A13F14280}"/>
                </a:ext>
              </a:extLst>
            </p:cNvPr>
            <p:cNvSpPr/>
            <p:nvPr/>
          </p:nvSpPr>
          <p:spPr>
            <a:xfrm>
              <a:off x="850229" y="5181598"/>
              <a:ext cx="3826800" cy="113899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84BEA1F-EC15-E28F-7567-93B89E7DDEDF}"/>
                </a:ext>
              </a:extLst>
            </p:cNvPr>
            <p:cNvSpPr/>
            <p:nvPr/>
          </p:nvSpPr>
          <p:spPr>
            <a:xfrm>
              <a:off x="850230" y="1620253"/>
              <a:ext cx="3818021" cy="3553325"/>
            </a:xfrm>
            <a:prstGeom prst="rect">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E106350-4F58-D694-2507-12FEAFDAC0DB}"/>
                </a:ext>
              </a:extLst>
            </p:cNvPr>
            <p:cNvSpPr txBox="1"/>
            <p:nvPr/>
          </p:nvSpPr>
          <p:spPr>
            <a:xfrm>
              <a:off x="2263451" y="5427927"/>
              <a:ext cx="2662989" cy="646331"/>
            </a:xfrm>
            <a:prstGeom prst="rect">
              <a:avLst/>
            </a:prstGeom>
            <a:noFill/>
          </p:spPr>
          <p:txBody>
            <a:bodyPr wrap="square" rtlCol="0">
              <a:spAutoFit/>
            </a:bodyPr>
            <a:lstStyle/>
            <a:p>
              <a:pPr algn="ctr"/>
              <a:r>
                <a:rPr lang="en-US" b="1" dirty="0">
                  <a:latin typeface="Avenir Next Demi Bold" panose="020B0503020202020204" pitchFamily="34" charset="0"/>
                </a:rPr>
                <a:t>Deeksha Ailawadi</a:t>
              </a:r>
            </a:p>
            <a:p>
              <a:pPr algn="ctr"/>
              <a:r>
                <a:rPr lang="en-US" b="1" dirty="0">
                  <a:latin typeface="Avenir Next Demi Bold" panose="020B0503020202020204" pitchFamily="34" charset="0"/>
                </a:rPr>
                <a:t>   E22CSEU0444</a:t>
              </a:r>
            </a:p>
          </p:txBody>
        </p:sp>
        <p:pic>
          <p:nvPicPr>
            <p:cNvPr id="9" name="Picture 8" descr="A person standing on a path by a railing with a river and a castle in the background&#10;&#10;Description automatically generated">
              <a:extLst>
                <a:ext uri="{FF2B5EF4-FFF2-40B4-BE49-F238E27FC236}">
                  <a16:creationId xmlns:a16="http://schemas.microsoft.com/office/drawing/2014/main" id="{EF7601E8-2A3F-1AD0-CBAA-613F19DDAF79}"/>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66000"/>
                      </a14:imgEffect>
                    </a14:imgLayer>
                  </a14:imgProps>
                </a:ext>
              </a:extLst>
            </a:blip>
            <a:srcRect t="879" b="879"/>
            <a:stretch/>
          </p:blipFill>
          <p:spPr>
            <a:xfrm>
              <a:off x="1099640" y="5293893"/>
              <a:ext cx="914400" cy="914400"/>
            </a:xfrm>
            <a:prstGeom prst="ellipse">
              <a:avLst/>
            </a:prstGeom>
            <a:effectLst>
              <a:outerShdw blurRad="50800" dist="38100" dir="2700000" algn="tl" rotWithShape="0">
                <a:prstClr val="black">
                  <a:alpha val="40000"/>
                </a:prstClr>
              </a:outerShdw>
            </a:effectLst>
          </p:spPr>
        </p:pic>
        <p:sp>
          <p:nvSpPr>
            <p:cNvPr id="10" name="TextBox 9">
              <a:extLst>
                <a:ext uri="{FF2B5EF4-FFF2-40B4-BE49-F238E27FC236}">
                  <a16:creationId xmlns:a16="http://schemas.microsoft.com/office/drawing/2014/main" id="{E148B625-7653-FC97-0D47-41E4F28B1290}"/>
                </a:ext>
              </a:extLst>
            </p:cNvPr>
            <p:cNvSpPr txBox="1"/>
            <p:nvPr/>
          </p:nvSpPr>
          <p:spPr>
            <a:xfrm>
              <a:off x="850229" y="1986129"/>
              <a:ext cx="3783673" cy="3139321"/>
            </a:xfrm>
            <a:prstGeom prst="rect">
              <a:avLst/>
            </a:prstGeom>
            <a:noFill/>
          </p:spPr>
          <p:txBody>
            <a:bodyPr wrap="square" rtlCol="0">
              <a:spAutoFit/>
            </a:bodyPr>
            <a:lstStyle/>
            <a:p>
              <a:r>
                <a:rPr lang="en-US" dirty="0">
                  <a:solidFill>
                    <a:schemeClr val="bg1"/>
                  </a:solidFill>
                  <a:latin typeface="Avenir Next Ultra Light" panose="020B0203020202020204" pitchFamily="34" charset="77"/>
                </a:rPr>
                <a:t>Oversees the entire AI pipeline,  which includes acquiring data, creating models, training them, and evaluating them. Works closely on AI techniques for image comprehension, caption generation, translation, and text-to-speech. Establishes performance metrics and benchmarks for AI models, ensuring accuracy, fluency, and efficiency.</a:t>
              </a:r>
            </a:p>
          </p:txBody>
        </p:sp>
      </p:grpSp>
      <p:pic>
        <p:nvPicPr>
          <p:cNvPr id="18" name="Graphic 17" descr="Female Profile outline">
            <a:extLst>
              <a:ext uri="{FF2B5EF4-FFF2-40B4-BE49-F238E27FC236}">
                <a16:creationId xmlns:a16="http://schemas.microsoft.com/office/drawing/2014/main" id="{B8E1E118-F5E8-1B53-AF80-B6FEC5116C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2909" y="1153122"/>
            <a:ext cx="914400" cy="914400"/>
          </a:xfrm>
          <a:prstGeom prst="rect">
            <a:avLst/>
          </a:prstGeom>
        </p:spPr>
      </p:pic>
      <p:grpSp>
        <p:nvGrpSpPr>
          <p:cNvPr id="19" name="Group 18">
            <a:extLst>
              <a:ext uri="{FF2B5EF4-FFF2-40B4-BE49-F238E27FC236}">
                <a16:creationId xmlns:a16="http://schemas.microsoft.com/office/drawing/2014/main" id="{B76563BC-25BA-1949-A100-DA2B6B9D90EB}"/>
              </a:ext>
            </a:extLst>
          </p:cNvPr>
          <p:cNvGrpSpPr/>
          <p:nvPr/>
        </p:nvGrpSpPr>
        <p:grpSpPr>
          <a:xfrm>
            <a:off x="4472215" y="1628275"/>
            <a:ext cx="4082348" cy="4700335"/>
            <a:chOff x="7163173" y="1608858"/>
            <a:chExt cx="4082348" cy="4700335"/>
          </a:xfrm>
        </p:grpSpPr>
        <p:grpSp>
          <p:nvGrpSpPr>
            <p:cNvPr id="12" name="Group 11">
              <a:extLst>
                <a:ext uri="{FF2B5EF4-FFF2-40B4-BE49-F238E27FC236}">
                  <a16:creationId xmlns:a16="http://schemas.microsoft.com/office/drawing/2014/main" id="{07A870A9-31B4-7BD0-9A45-1AE22BD32660}"/>
                </a:ext>
              </a:extLst>
            </p:cNvPr>
            <p:cNvGrpSpPr/>
            <p:nvPr/>
          </p:nvGrpSpPr>
          <p:grpSpPr>
            <a:xfrm>
              <a:off x="7163173" y="1608858"/>
              <a:ext cx="4082348" cy="4700335"/>
              <a:chOff x="844092" y="1620253"/>
              <a:chExt cx="4082348" cy="4700335"/>
            </a:xfrm>
          </p:grpSpPr>
          <p:sp>
            <p:nvSpPr>
              <p:cNvPr id="13" name="Rectangle 12">
                <a:extLst>
                  <a:ext uri="{FF2B5EF4-FFF2-40B4-BE49-F238E27FC236}">
                    <a16:creationId xmlns:a16="http://schemas.microsoft.com/office/drawing/2014/main" id="{31A958A7-AD94-DDD6-288F-FE03F0999867}"/>
                  </a:ext>
                </a:extLst>
              </p:cNvPr>
              <p:cNvSpPr/>
              <p:nvPr/>
            </p:nvSpPr>
            <p:spPr>
              <a:xfrm>
                <a:off x="850229" y="5181598"/>
                <a:ext cx="3826800" cy="113899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C0E0CDC9-4BB1-4950-B3AE-CE56F269E7FB}"/>
                  </a:ext>
                </a:extLst>
              </p:cNvPr>
              <p:cNvSpPr/>
              <p:nvPr/>
            </p:nvSpPr>
            <p:spPr>
              <a:xfrm>
                <a:off x="850230" y="1620253"/>
                <a:ext cx="3818021" cy="3553325"/>
              </a:xfrm>
              <a:prstGeom prst="rect">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948DB59-9BFB-8E60-9C98-04D693378A19}"/>
                  </a:ext>
                </a:extLst>
              </p:cNvPr>
              <p:cNvSpPr txBox="1"/>
              <p:nvPr/>
            </p:nvSpPr>
            <p:spPr>
              <a:xfrm>
                <a:off x="2263451" y="5427927"/>
                <a:ext cx="2662989" cy="646331"/>
              </a:xfrm>
              <a:prstGeom prst="rect">
                <a:avLst/>
              </a:prstGeom>
              <a:noFill/>
            </p:spPr>
            <p:txBody>
              <a:bodyPr wrap="square" rtlCol="0">
                <a:spAutoFit/>
              </a:bodyPr>
              <a:lstStyle/>
              <a:p>
                <a:pPr algn="ctr"/>
                <a:r>
                  <a:rPr lang="en-US" b="1" dirty="0">
                    <a:latin typeface="Avenir Next Demi Bold" panose="020B0503020202020204" pitchFamily="34" charset="0"/>
                  </a:rPr>
                  <a:t> </a:t>
                </a:r>
                <a:r>
                  <a:rPr lang="en-US" b="1" dirty="0" err="1">
                    <a:latin typeface="Avenir Next Demi Bold" panose="020B0503020202020204" pitchFamily="34" charset="0"/>
                  </a:rPr>
                  <a:t>Sonalika</a:t>
                </a:r>
                <a:r>
                  <a:rPr lang="en-US" b="1" dirty="0">
                    <a:latin typeface="Avenir Next Demi Bold" panose="020B0503020202020204" pitchFamily="34" charset="0"/>
                  </a:rPr>
                  <a:t> Goel</a:t>
                </a:r>
              </a:p>
              <a:p>
                <a:pPr algn="ctr"/>
                <a:r>
                  <a:rPr lang="en-US" b="1" dirty="0">
                    <a:latin typeface="Avenir Next Demi Bold" panose="020B0503020202020204" pitchFamily="34" charset="0"/>
                  </a:rPr>
                  <a:t>   E22CSEU0428</a:t>
                </a:r>
              </a:p>
            </p:txBody>
          </p:sp>
          <p:sp>
            <p:nvSpPr>
              <p:cNvPr id="17" name="TextBox 16">
                <a:extLst>
                  <a:ext uri="{FF2B5EF4-FFF2-40B4-BE49-F238E27FC236}">
                    <a16:creationId xmlns:a16="http://schemas.microsoft.com/office/drawing/2014/main" id="{EA0301F8-9031-130D-9056-16D439948A06}"/>
                  </a:ext>
                </a:extLst>
              </p:cNvPr>
              <p:cNvSpPr txBox="1"/>
              <p:nvPr/>
            </p:nvSpPr>
            <p:spPr>
              <a:xfrm>
                <a:off x="844092" y="1894030"/>
                <a:ext cx="3847836" cy="4336059"/>
              </a:xfrm>
              <a:prstGeom prst="rect">
                <a:avLst/>
              </a:prstGeom>
              <a:noFill/>
            </p:spPr>
            <p:txBody>
              <a:bodyPr wrap="square" rtlCol="0">
                <a:spAutoFit/>
              </a:bodyPr>
              <a:lstStyle/>
              <a:p>
                <a:pPr>
                  <a:lnSpc>
                    <a:spcPct val="107000"/>
                  </a:lnSpc>
                  <a:spcAft>
                    <a:spcPts val="80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GB" sz="1800" dirty="0">
                    <a:solidFill>
                      <a:schemeClr val="bg1"/>
                    </a:solidFill>
                    <a:effectLst/>
                    <a:latin typeface="Avenir Next Ultra Light" panose="020B0203020202020204" pitchFamily="34" charset="77"/>
                    <a:ea typeface="Aptos" panose="020B0004020202020204" pitchFamily="34" charset="0"/>
                    <a:cs typeface="Aptos" panose="020B0004020202020204" pitchFamily="34" charset="0"/>
                  </a:rPr>
                  <a:t>Design and implement the AI model for image analysis and caption generation and Image datasets have been processed and are prepared for training.</a:t>
                </a:r>
                <a:endParaRPr lang="en-IN" sz="1800" dirty="0">
                  <a:effectLst/>
                  <a:latin typeface="Avenir Next Ultra Light" panose="020B0203020202020204" pitchFamily="34" charset="77"/>
                  <a:ea typeface="Aptos" panose="020B0004020202020204" pitchFamily="34" charset="0"/>
                  <a:cs typeface="Times New Roman" panose="02020603050405020304" pitchFamily="18" charset="0"/>
                </a:endParaRPr>
              </a:p>
              <a:p>
                <a:pPr>
                  <a:lnSpc>
                    <a:spcPct val="107000"/>
                  </a:lnSpc>
                  <a:spcAft>
                    <a:spcPts val="80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GB" sz="1800" dirty="0">
                    <a:solidFill>
                      <a:schemeClr val="bg1"/>
                    </a:solidFill>
                    <a:effectLst/>
                    <a:latin typeface="Avenir Next Ultra Light" panose="020B0203020202020204" pitchFamily="34" charset="77"/>
                    <a:ea typeface="Aptos" panose="020B0004020202020204" pitchFamily="34" charset="0"/>
                    <a:cs typeface="Aptos" panose="020B0004020202020204" pitchFamily="34" charset="0"/>
                  </a:rPr>
                  <a:t>The tasks include developing and optimising the algorithm for processing images and incorporating natural language processing to generate captions.</a:t>
                </a:r>
                <a:endParaRPr lang="en-IN" sz="1800" dirty="0">
                  <a:solidFill>
                    <a:schemeClr val="bg1"/>
                  </a:solidFill>
                  <a:effectLst/>
                  <a:latin typeface="Avenir Next Ultra Light" panose="020B0203020202020204" pitchFamily="34" charset="77"/>
                  <a:ea typeface="Aptos" panose="020B0004020202020204" pitchFamily="34" charset="0"/>
                  <a:cs typeface="Times New Roman" panose="02020603050405020304" pitchFamily="18" charset="0"/>
                </a:endParaRPr>
              </a:p>
              <a:p>
                <a:pPr>
                  <a:lnSpc>
                    <a:spcPct val="107000"/>
                  </a:lnSpc>
                  <a:spcAft>
                    <a:spcPts val="80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GB" sz="1800" dirty="0">
                    <a:solidFill>
                      <a:srgbClr val="18191B"/>
                    </a:solidFill>
                    <a:effectLst/>
                    <a:latin typeface="Aptos" panose="020B0004020202020204" pitchFamily="34" charset="0"/>
                    <a:ea typeface="Aptos" panose="020B0004020202020204" pitchFamily="34" charset="0"/>
                    <a:cs typeface="Aptos" panose="020B0004020202020204" pitchFamily="34" charset="0"/>
                  </a:rPr>
                  <a:t> </a:t>
                </a:r>
                <a:endParaRPr lang="en-IN" sz="18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GB" sz="1800" dirty="0">
                    <a:solidFill>
                      <a:srgbClr val="18191B"/>
                    </a:solidFill>
                    <a:effectLst/>
                    <a:latin typeface="Aptos" panose="020B0004020202020204" pitchFamily="34" charset="0"/>
                    <a:ea typeface="Aptos" panose="020B0004020202020204" pitchFamily="34" charset="0"/>
                    <a:cs typeface="Aptos" panose="020B0004020202020204" pitchFamily="34" charset="0"/>
                  </a:rPr>
                  <a:t> </a:t>
                </a:r>
                <a:endParaRPr lang="en-IN" sz="18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solidFill>
                    <a:schemeClr val="bg1"/>
                  </a:solidFill>
                  <a:latin typeface="Avenir Next Ultra Light" panose="020B0203020202020204" pitchFamily="34" charset="77"/>
                </a:endParaRPr>
              </a:p>
            </p:txBody>
          </p:sp>
        </p:grpSp>
        <p:pic>
          <p:nvPicPr>
            <p:cNvPr id="8" name="Picture 7" descr="A person standing outside with her hands in her pockets&#10;&#10;Description automatically generated">
              <a:extLst>
                <a:ext uri="{FF2B5EF4-FFF2-40B4-BE49-F238E27FC236}">
                  <a16:creationId xmlns:a16="http://schemas.microsoft.com/office/drawing/2014/main" id="{471DADFD-CB6D-7DDE-91E2-2A3E9F393AAF}"/>
                </a:ext>
              </a:extLst>
            </p:cNvPr>
            <p:cNvPicPr>
              <a:picLocks noChangeAspect="1"/>
            </p:cNvPicPr>
            <p:nvPr/>
          </p:nvPicPr>
          <p:blipFill rotWithShape="1">
            <a:blip r:embed="rId7"/>
            <a:srcRect t="21875" b="21875"/>
            <a:stretch/>
          </p:blipFill>
          <p:spPr>
            <a:xfrm>
              <a:off x="7418721" y="5249142"/>
              <a:ext cx="914400" cy="914400"/>
            </a:xfrm>
            <a:prstGeom prst="ellipse">
              <a:avLst/>
            </a:prstGeom>
          </p:spPr>
        </p:pic>
      </p:grpSp>
      <p:pic>
        <p:nvPicPr>
          <p:cNvPr id="5" name="Graphic 4" descr="Female Profile outline">
            <a:extLst>
              <a:ext uri="{FF2B5EF4-FFF2-40B4-BE49-F238E27FC236}">
                <a16:creationId xmlns:a16="http://schemas.microsoft.com/office/drawing/2014/main" id="{C0A2CAE3-E051-BE70-9A31-65BB4E1AAC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40300" y="1004766"/>
            <a:ext cx="914400" cy="914400"/>
          </a:xfrm>
          <a:prstGeom prst="rect">
            <a:avLst/>
          </a:prstGeom>
        </p:spPr>
      </p:pic>
      <p:grpSp>
        <p:nvGrpSpPr>
          <p:cNvPr id="20" name="Group 19">
            <a:extLst>
              <a:ext uri="{FF2B5EF4-FFF2-40B4-BE49-F238E27FC236}">
                <a16:creationId xmlns:a16="http://schemas.microsoft.com/office/drawing/2014/main" id="{E4C61760-C02E-7DF1-D970-4EC48C0D02A2}"/>
              </a:ext>
            </a:extLst>
          </p:cNvPr>
          <p:cNvGrpSpPr/>
          <p:nvPr/>
        </p:nvGrpSpPr>
        <p:grpSpPr>
          <a:xfrm>
            <a:off x="8399652" y="1610322"/>
            <a:ext cx="4082348" cy="4700335"/>
            <a:chOff x="844092" y="1620253"/>
            <a:chExt cx="4082348" cy="4700335"/>
          </a:xfrm>
        </p:grpSpPr>
        <p:sp>
          <p:nvSpPr>
            <p:cNvPr id="22" name="Rectangle 21">
              <a:extLst>
                <a:ext uri="{FF2B5EF4-FFF2-40B4-BE49-F238E27FC236}">
                  <a16:creationId xmlns:a16="http://schemas.microsoft.com/office/drawing/2014/main" id="{67F50AAF-99FA-9C62-ABB2-0F46805F93D5}"/>
                </a:ext>
              </a:extLst>
            </p:cNvPr>
            <p:cNvSpPr/>
            <p:nvPr/>
          </p:nvSpPr>
          <p:spPr>
            <a:xfrm>
              <a:off x="850229" y="5181598"/>
              <a:ext cx="3826800" cy="113899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93549D6-6F2D-F285-C04E-6105F435A630}"/>
                </a:ext>
              </a:extLst>
            </p:cNvPr>
            <p:cNvSpPr/>
            <p:nvPr/>
          </p:nvSpPr>
          <p:spPr>
            <a:xfrm>
              <a:off x="850230" y="1620253"/>
              <a:ext cx="3818021" cy="3553325"/>
            </a:xfrm>
            <a:prstGeom prst="rect">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E51F611-80F7-DF89-224A-D3FE32AFA5D8}"/>
                </a:ext>
              </a:extLst>
            </p:cNvPr>
            <p:cNvSpPr txBox="1"/>
            <p:nvPr/>
          </p:nvSpPr>
          <p:spPr>
            <a:xfrm>
              <a:off x="2263451" y="5427927"/>
              <a:ext cx="2662989" cy="646331"/>
            </a:xfrm>
            <a:prstGeom prst="rect">
              <a:avLst/>
            </a:prstGeom>
            <a:noFill/>
          </p:spPr>
          <p:txBody>
            <a:bodyPr wrap="square" rtlCol="0">
              <a:spAutoFit/>
            </a:bodyPr>
            <a:lstStyle/>
            <a:p>
              <a:pPr algn="ctr"/>
              <a:r>
                <a:rPr lang="en-US" b="1" dirty="0">
                  <a:latin typeface="Avenir Next Demi Bold" panose="020B0503020202020204" pitchFamily="34" charset="0"/>
                </a:rPr>
                <a:t> </a:t>
              </a:r>
              <a:r>
                <a:rPr lang="en-US" b="1" dirty="0" err="1">
                  <a:latin typeface="Avenir Next Demi Bold" panose="020B0503020202020204" pitchFamily="34" charset="0"/>
                </a:rPr>
                <a:t>Aashi</a:t>
              </a:r>
              <a:r>
                <a:rPr lang="en-US" b="1" dirty="0">
                  <a:latin typeface="Avenir Next Demi Bold" panose="020B0503020202020204" pitchFamily="34" charset="0"/>
                </a:rPr>
                <a:t> Garg </a:t>
              </a:r>
            </a:p>
            <a:p>
              <a:pPr algn="ctr"/>
              <a:r>
                <a:rPr lang="en-US" b="1" dirty="0">
                  <a:latin typeface="Avenir Next Demi Bold" panose="020B0503020202020204" pitchFamily="34" charset="0"/>
                </a:rPr>
                <a:t>   E22CSEU0447</a:t>
              </a:r>
            </a:p>
          </p:txBody>
        </p:sp>
        <p:sp>
          <p:nvSpPr>
            <p:cNvPr id="25" name="TextBox 24">
              <a:extLst>
                <a:ext uri="{FF2B5EF4-FFF2-40B4-BE49-F238E27FC236}">
                  <a16:creationId xmlns:a16="http://schemas.microsoft.com/office/drawing/2014/main" id="{44F122B2-95C5-833C-AD23-5263F4E426DA}"/>
                </a:ext>
              </a:extLst>
            </p:cNvPr>
            <p:cNvSpPr txBox="1"/>
            <p:nvPr/>
          </p:nvSpPr>
          <p:spPr>
            <a:xfrm>
              <a:off x="844092" y="1894030"/>
              <a:ext cx="3847836" cy="3731919"/>
            </a:xfrm>
            <a:prstGeom prst="rect">
              <a:avLst/>
            </a:prstGeom>
            <a:noFill/>
          </p:spPr>
          <p:txBody>
            <a:bodyPr wrap="square" rtlCol="0">
              <a:spAutoFit/>
            </a:bodyPr>
            <a:lstStyle/>
            <a:p>
              <a:pPr>
                <a:lnSpc>
                  <a:spcPct val="107000"/>
                </a:lnSpc>
                <a:spcAft>
                  <a:spcPts val="80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GB" sz="1800" dirty="0">
                  <a:solidFill>
                    <a:schemeClr val="bg1"/>
                  </a:solidFill>
                  <a:effectLst/>
                  <a:latin typeface="Avenir Next Ultra Light" panose="020B0203020202020204" pitchFamily="34" charset="77"/>
                  <a:ea typeface="Aptos" panose="020B0004020202020204" pitchFamily="34" charset="0"/>
                  <a:cs typeface="Aptos" panose="020B0004020202020204" pitchFamily="34" charset="0"/>
                </a:rPr>
                <a:t>Creates the user interface (UI) of the platform that is user-friendly and easily accessible and makes sure it speaks to the AI capabilities in an intuitive yet easily approachable manner. Processes usability testing and receives user response to later evaluate and modify the UI/UX designs in a way that will find acceptance and bring satisfaction to the user</a:t>
              </a:r>
              <a:r>
                <a:rPr lang="en-GB" sz="1800" dirty="0">
                  <a:solidFill>
                    <a:srgbClr val="18191B"/>
                  </a:solidFill>
                  <a:effectLst/>
                  <a:latin typeface="Aptos" panose="020B0004020202020204" pitchFamily="34" charset="0"/>
                  <a:ea typeface="Aptos" panose="020B0004020202020204" pitchFamily="34" charset="0"/>
                  <a:cs typeface="Aptos" panose="020B0004020202020204" pitchFamily="34" charset="0"/>
                </a:rPr>
                <a:t> </a:t>
              </a:r>
              <a:endParaRPr lang="en-IN" sz="18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solidFill>
                  <a:schemeClr val="bg1"/>
                </a:solidFill>
                <a:latin typeface="Avenir Next Ultra Light" panose="020B0203020202020204" pitchFamily="34" charset="77"/>
              </a:endParaRPr>
            </a:p>
          </p:txBody>
        </p:sp>
      </p:grpSp>
      <p:pic>
        <p:nvPicPr>
          <p:cNvPr id="27" name="Picture 26" descr="A person leaning on a railing&#10;&#10;Description automatically generated">
            <a:extLst>
              <a:ext uri="{FF2B5EF4-FFF2-40B4-BE49-F238E27FC236}">
                <a16:creationId xmlns:a16="http://schemas.microsoft.com/office/drawing/2014/main" id="{40628A63-F6C4-9493-68EB-EB7F2904CF75}"/>
              </a:ext>
            </a:extLst>
          </p:cNvPr>
          <p:cNvPicPr>
            <a:picLocks/>
          </p:cNvPicPr>
          <p:nvPr/>
        </p:nvPicPr>
        <p:blipFill rotWithShape="1">
          <a:blip r:embed="rId8"/>
          <a:srcRect t="12500" b="12500"/>
          <a:stretch/>
        </p:blipFill>
        <p:spPr>
          <a:xfrm>
            <a:off x="8569462" y="5247678"/>
            <a:ext cx="898746" cy="883788"/>
          </a:xfrm>
          <a:prstGeom prst="ellipse">
            <a:avLst/>
          </a:prstGeom>
        </p:spPr>
      </p:pic>
    </p:spTree>
    <p:extLst>
      <p:ext uri="{BB962C8B-B14F-4D97-AF65-F5344CB8AC3E}">
        <p14:creationId xmlns:p14="http://schemas.microsoft.com/office/powerpoint/2010/main" val="1149584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5000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par>
                                <p:cTn id="9" presetID="23" presetClass="entr" presetSubtype="16" fill="hold" nodeType="withEffect">
                                  <p:stCondLst>
                                    <p:cond delay="300"/>
                                  </p:stCondLst>
                                  <p:childTnLst>
                                    <p:set>
                                      <p:cBhvr>
                                        <p:cTn id="10" dur="1" fill="hold">
                                          <p:stCondLst>
                                            <p:cond delay="0"/>
                                          </p:stCondLst>
                                        </p:cTn>
                                        <p:tgtEl>
                                          <p:spTgt spid="18"/>
                                        </p:tgtEl>
                                        <p:attrNameLst>
                                          <p:attrName>style.visibility</p:attrName>
                                        </p:attrNameLst>
                                      </p:cBhvr>
                                      <p:to>
                                        <p:strVal val="visible"/>
                                      </p:to>
                                    </p:set>
                                    <p:anim calcmode="lin" valueType="num">
                                      <p:cBhvr>
                                        <p:cTn id="11" dur="1000" fill="hold"/>
                                        <p:tgtEl>
                                          <p:spTgt spid="18"/>
                                        </p:tgtEl>
                                        <p:attrNameLst>
                                          <p:attrName>ppt_w</p:attrName>
                                        </p:attrNameLst>
                                      </p:cBhvr>
                                      <p:tavLst>
                                        <p:tav tm="0">
                                          <p:val>
                                            <p:fltVal val="0"/>
                                          </p:val>
                                        </p:tav>
                                        <p:tav tm="100000">
                                          <p:val>
                                            <p:strVal val="#ppt_w"/>
                                          </p:val>
                                        </p:tav>
                                      </p:tavLst>
                                    </p:anim>
                                    <p:anim calcmode="lin" valueType="num">
                                      <p:cBhvr>
                                        <p:cTn id="12" dur="1000" fill="hold"/>
                                        <p:tgtEl>
                                          <p:spTgt spid="18"/>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900"/>
                                  </p:stCondLst>
                                  <p:childTnLst>
                                    <p:set>
                                      <p:cBhvr>
                                        <p:cTn id="14" dur="1" fill="hold">
                                          <p:stCondLst>
                                            <p:cond delay="0"/>
                                          </p:stCondLst>
                                        </p:cTn>
                                        <p:tgtEl>
                                          <p:spTgt spid="6"/>
                                        </p:tgtEl>
                                        <p:attrNameLst>
                                          <p:attrName>style.visibility</p:attrName>
                                        </p:attrNameLst>
                                      </p:cBhvr>
                                      <p:to>
                                        <p:strVal val="visible"/>
                                      </p:to>
                                    </p:set>
                                    <p:anim calcmode="lin" valueType="num">
                                      <p:cBhvr>
                                        <p:cTn id="15" dur="1000" fill="hold"/>
                                        <p:tgtEl>
                                          <p:spTgt spid="6"/>
                                        </p:tgtEl>
                                        <p:attrNameLst>
                                          <p:attrName>ppt_w</p:attrName>
                                        </p:attrNameLst>
                                      </p:cBhvr>
                                      <p:tavLst>
                                        <p:tav tm="0">
                                          <p:val>
                                            <p:fltVal val="0"/>
                                          </p:val>
                                        </p:tav>
                                        <p:tav tm="100000">
                                          <p:val>
                                            <p:strVal val="#ppt_w"/>
                                          </p:val>
                                        </p:tav>
                                      </p:tavLst>
                                    </p:anim>
                                    <p:anim calcmode="lin" valueType="num">
                                      <p:cBhvr>
                                        <p:cTn id="16" dur="1000" fill="hold"/>
                                        <p:tgtEl>
                                          <p:spTgt spid="6"/>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ppt_x"/>
                                          </p:val>
                                        </p:tav>
                                        <p:tav tm="100000">
                                          <p:val>
                                            <p:strVal val="#ppt_x"/>
                                          </p:val>
                                        </p:tav>
                                      </p:tavLst>
                                    </p:anim>
                                    <p:anim calcmode="lin" valueType="num">
                                      <p:cBhvr additive="base">
                                        <p:cTn id="22" dur="500" fill="hold"/>
                                        <p:tgtEl>
                                          <p:spTgt spid="19"/>
                                        </p:tgtEl>
                                        <p:attrNameLst>
                                          <p:attrName>ppt_y</p:attrName>
                                        </p:attrNameLst>
                                      </p:cBhvr>
                                      <p:tavLst>
                                        <p:tav tm="0">
                                          <p:val>
                                            <p:strVal val="1+#ppt_h/2"/>
                                          </p:val>
                                        </p:tav>
                                        <p:tav tm="100000">
                                          <p:val>
                                            <p:strVal val="#ppt_y"/>
                                          </p:val>
                                        </p:tav>
                                      </p:tavLst>
                                    </p:anim>
                                  </p:childTnLst>
                                </p:cTn>
                              </p:par>
                              <p:par>
                                <p:cTn id="23" presetID="23" presetClass="entr" presetSubtype="16" fill="hold" nodeType="withEffect">
                                  <p:stCondLst>
                                    <p:cond delay="900"/>
                                  </p:stCondLst>
                                  <p:childTnLst>
                                    <p:set>
                                      <p:cBhvr>
                                        <p:cTn id="24" dur="1" fill="hold">
                                          <p:stCondLst>
                                            <p:cond delay="0"/>
                                          </p:stCondLst>
                                        </p:cTn>
                                        <p:tgtEl>
                                          <p:spTgt spid="5"/>
                                        </p:tgtEl>
                                        <p:attrNameLst>
                                          <p:attrName>style.visibility</p:attrName>
                                        </p:attrNameLst>
                                      </p:cBhvr>
                                      <p:to>
                                        <p:strVal val="visible"/>
                                      </p:to>
                                    </p:set>
                                    <p:anim calcmode="lin" valueType="num">
                                      <p:cBhvr>
                                        <p:cTn id="25" dur="1000" fill="hold"/>
                                        <p:tgtEl>
                                          <p:spTgt spid="5"/>
                                        </p:tgtEl>
                                        <p:attrNameLst>
                                          <p:attrName>ppt_w</p:attrName>
                                        </p:attrNameLst>
                                      </p:cBhvr>
                                      <p:tavLst>
                                        <p:tav tm="0">
                                          <p:val>
                                            <p:fltVal val="0"/>
                                          </p:val>
                                        </p:tav>
                                        <p:tav tm="100000">
                                          <p:val>
                                            <p:strVal val="#ppt_w"/>
                                          </p:val>
                                        </p:tav>
                                      </p:tavLst>
                                    </p:anim>
                                    <p:anim calcmode="lin" valueType="num">
                                      <p:cBhvr>
                                        <p:cTn id="26" dur="1000" fill="hold"/>
                                        <p:tgtEl>
                                          <p:spTgt spid="5"/>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163D2E6-E05A-763D-C74A-DD947F56F917}"/>
              </a:ext>
            </a:extLst>
          </p:cNvPr>
          <p:cNvGrpSpPr/>
          <p:nvPr/>
        </p:nvGrpSpPr>
        <p:grpSpPr>
          <a:xfrm>
            <a:off x="-381000" y="2473368"/>
            <a:ext cx="12954000" cy="1911265"/>
            <a:chOff x="701041" y="1082040"/>
            <a:chExt cx="12954000" cy="1911265"/>
          </a:xfrm>
        </p:grpSpPr>
        <p:sp>
          <p:nvSpPr>
            <p:cNvPr id="3" name="TextBox 2">
              <a:extLst>
                <a:ext uri="{FF2B5EF4-FFF2-40B4-BE49-F238E27FC236}">
                  <a16:creationId xmlns:a16="http://schemas.microsoft.com/office/drawing/2014/main" id="{B8E57E7A-2441-FE08-4BAB-05569946D2FB}"/>
                </a:ext>
              </a:extLst>
            </p:cNvPr>
            <p:cNvSpPr txBox="1"/>
            <p:nvPr/>
          </p:nvSpPr>
          <p:spPr>
            <a:xfrm>
              <a:off x="701041" y="1082040"/>
              <a:ext cx="12954000" cy="1323439"/>
            </a:xfrm>
            <a:prstGeom prst="rect">
              <a:avLst/>
            </a:prstGeom>
            <a:noFill/>
          </p:spPr>
          <p:txBody>
            <a:bodyPr wrap="square" rtlCol="0">
              <a:spAutoFit/>
            </a:bodyPr>
            <a:lstStyle/>
            <a:p>
              <a:pPr algn="ctr"/>
              <a:r>
                <a:rPr lang="en-GB" sz="8000" b="1" dirty="0">
                  <a:solidFill>
                    <a:schemeClr val="accent4"/>
                  </a:solidFill>
                  <a:effectLst/>
                  <a:latin typeface="Avenir Next" panose="020B0503020202020204" pitchFamily="34" charset="0"/>
                  <a:ea typeface="Calibri" panose="020F0502020204030204" pitchFamily="34" charset="0"/>
                  <a:cs typeface="Times New Roman" panose="02020603050405020304" pitchFamily="18" charset="0"/>
                </a:rPr>
                <a:t>Short and Long-term</a:t>
              </a:r>
              <a:endParaRPr lang="en-US" sz="8000" b="1" dirty="0">
                <a:solidFill>
                  <a:schemeClr val="accent4"/>
                </a:solidFill>
                <a:latin typeface="Avenir Next" panose="020B0503020202020204" pitchFamily="34" charset="0"/>
              </a:endParaRPr>
            </a:p>
          </p:txBody>
        </p:sp>
        <p:sp>
          <p:nvSpPr>
            <p:cNvPr id="4" name="TextBox 3">
              <a:extLst>
                <a:ext uri="{FF2B5EF4-FFF2-40B4-BE49-F238E27FC236}">
                  <a16:creationId xmlns:a16="http://schemas.microsoft.com/office/drawing/2014/main" id="{4A92DB6E-969C-1C3A-CE5B-7283F690AAAE}"/>
                </a:ext>
              </a:extLst>
            </p:cNvPr>
            <p:cNvSpPr txBox="1"/>
            <p:nvPr/>
          </p:nvSpPr>
          <p:spPr>
            <a:xfrm>
              <a:off x="2224691" y="1546754"/>
              <a:ext cx="7742619" cy="1446551"/>
            </a:xfrm>
            <a:prstGeom prst="rect">
              <a:avLst/>
            </a:prstGeom>
            <a:noFill/>
            <a:effectLst>
              <a:outerShdw blurRad="50800" dist="38100" dir="16200000" rotWithShape="0">
                <a:prstClr val="black">
                  <a:alpha val="40000"/>
                </a:prstClr>
              </a:outerShdw>
            </a:effectLst>
          </p:spPr>
          <p:txBody>
            <a:bodyPr wrap="square" rtlCol="0">
              <a:spAutoFit/>
            </a:bodyPr>
            <a:lstStyle/>
            <a:p>
              <a:pPr algn="ctr"/>
              <a:r>
                <a:rPr lang="en-US" sz="8800" b="1" dirty="0">
                  <a:solidFill>
                    <a:schemeClr val="bg1"/>
                  </a:solidFill>
                  <a:latin typeface="SIGNPAINTER-HOUSESCRIPT SEMIBOL" panose="02000006070000020004" pitchFamily="2" charset="0"/>
                </a:rPr>
                <a:t>planning</a:t>
              </a:r>
            </a:p>
          </p:txBody>
        </p:sp>
      </p:grpSp>
    </p:spTree>
    <p:extLst>
      <p:ext uri="{BB962C8B-B14F-4D97-AF65-F5344CB8AC3E}">
        <p14:creationId xmlns:p14="http://schemas.microsoft.com/office/powerpoint/2010/main" val="3778099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D90F149-9C8F-7606-A6AB-04D26F4ECB45}"/>
              </a:ext>
            </a:extLst>
          </p:cNvPr>
          <p:cNvGrpSpPr/>
          <p:nvPr/>
        </p:nvGrpSpPr>
        <p:grpSpPr>
          <a:xfrm>
            <a:off x="2101516" y="506304"/>
            <a:ext cx="8373979" cy="1185481"/>
            <a:chOff x="2101516" y="506304"/>
            <a:chExt cx="8373979" cy="1185481"/>
          </a:xfrm>
        </p:grpSpPr>
        <p:sp>
          <p:nvSpPr>
            <p:cNvPr id="2" name="TextBox 1">
              <a:extLst>
                <a:ext uri="{FF2B5EF4-FFF2-40B4-BE49-F238E27FC236}">
                  <a16:creationId xmlns:a16="http://schemas.microsoft.com/office/drawing/2014/main" id="{ACE88432-760D-C414-60B4-B1922B7B2B7D}"/>
                </a:ext>
              </a:extLst>
            </p:cNvPr>
            <p:cNvSpPr txBox="1"/>
            <p:nvPr/>
          </p:nvSpPr>
          <p:spPr>
            <a:xfrm>
              <a:off x="2101516" y="506304"/>
              <a:ext cx="8373979" cy="1005507"/>
            </a:xfrm>
            <a:prstGeom prst="rect">
              <a:avLst/>
            </a:prstGeom>
            <a:noFill/>
          </p:spPr>
          <p:txBody>
            <a:bodyPr wrap="square" rtlCol="0">
              <a:spAutoFit/>
            </a:bodyPr>
            <a:lstStyle/>
            <a:p>
              <a:pPr algn="ctr"/>
              <a:r>
                <a:rPr lang="en-GB" sz="4800" b="1" dirty="0">
                  <a:solidFill>
                    <a:schemeClr val="accent4"/>
                  </a:solidFill>
                  <a:effectLst/>
                  <a:latin typeface="Avenir Next" panose="020B0503020202020204" pitchFamily="34" charset="0"/>
                  <a:ea typeface="Calibri" panose="020F0502020204030204" pitchFamily="34" charset="0"/>
                  <a:cs typeface="Times New Roman" panose="02020603050405020304" pitchFamily="18" charset="0"/>
                </a:rPr>
                <a:t>Short and Long-term</a:t>
              </a:r>
              <a:endParaRPr lang="en-US" sz="4800" b="1" dirty="0">
                <a:solidFill>
                  <a:schemeClr val="accent4"/>
                </a:solidFill>
                <a:latin typeface="Avenir Next" panose="020B0503020202020204" pitchFamily="34" charset="0"/>
              </a:endParaRPr>
            </a:p>
          </p:txBody>
        </p:sp>
        <p:sp>
          <p:nvSpPr>
            <p:cNvPr id="3" name="TextBox 2">
              <a:extLst>
                <a:ext uri="{FF2B5EF4-FFF2-40B4-BE49-F238E27FC236}">
                  <a16:creationId xmlns:a16="http://schemas.microsoft.com/office/drawing/2014/main" id="{58494569-FD47-43A8-26BD-4165F2AA981A}"/>
                </a:ext>
              </a:extLst>
            </p:cNvPr>
            <p:cNvSpPr txBox="1"/>
            <p:nvPr/>
          </p:nvSpPr>
          <p:spPr>
            <a:xfrm>
              <a:off x="4018546" y="768455"/>
              <a:ext cx="5005136" cy="923330"/>
            </a:xfrm>
            <a:prstGeom prst="rect">
              <a:avLst/>
            </a:prstGeom>
            <a:noFill/>
            <a:effectLst>
              <a:outerShdw blurRad="50800" dist="38100" dir="16200000" rotWithShape="0">
                <a:prstClr val="black">
                  <a:alpha val="40000"/>
                </a:prstClr>
              </a:outerShdw>
            </a:effectLst>
          </p:spPr>
          <p:txBody>
            <a:bodyPr wrap="square" rtlCol="0">
              <a:spAutoFit/>
            </a:bodyPr>
            <a:lstStyle/>
            <a:p>
              <a:pPr algn="ctr"/>
              <a:r>
                <a:rPr lang="en-US" sz="5400" b="1" dirty="0">
                  <a:solidFill>
                    <a:schemeClr val="bg1"/>
                  </a:solidFill>
                  <a:latin typeface="SIGNPAINTER-HOUSESCRIPT SEMIBOL" panose="02000006070000020004" pitchFamily="2" charset="0"/>
                </a:rPr>
                <a:t>planning</a:t>
              </a:r>
            </a:p>
          </p:txBody>
        </p:sp>
      </p:grpSp>
      <p:sp>
        <p:nvSpPr>
          <p:cNvPr id="5" name="Rectangle 4">
            <a:extLst>
              <a:ext uri="{FF2B5EF4-FFF2-40B4-BE49-F238E27FC236}">
                <a16:creationId xmlns:a16="http://schemas.microsoft.com/office/drawing/2014/main" id="{E3DCC675-E17B-6DAA-AC93-ED0BE7B98A04}"/>
              </a:ext>
            </a:extLst>
          </p:cNvPr>
          <p:cNvSpPr/>
          <p:nvPr/>
        </p:nvSpPr>
        <p:spPr>
          <a:xfrm>
            <a:off x="1066801" y="2800944"/>
            <a:ext cx="3096127" cy="3064042"/>
          </a:xfrm>
          <a:prstGeom prst="rect">
            <a:avLst/>
          </a:prstGeom>
          <a:solidFill>
            <a:schemeClr val="tx1">
              <a:lumMod val="85000"/>
              <a:lumOff val="15000"/>
            </a:schemeClr>
          </a:solidFill>
          <a:scene3d>
            <a:camera prst="isometricTopUp"/>
            <a:lightRig rig="threePt" dir="t"/>
          </a:scene3d>
          <a:sp3d extrusionH="698500">
            <a:extrusionClr>
              <a:schemeClr val="tx1">
                <a:lumMod val="85000"/>
                <a:lumOff val="15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8A7EF50A-624D-44AF-F345-7B607380E210}"/>
              </a:ext>
            </a:extLst>
          </p:cNvPr>
          <p:cNvSpPr/>
          <p:nvPr/>
        </p:nvSpPr>
        <p:spPr>
          <a:xfrm>
            <a:off x="1403686" y="2112687"/>
            <a:ext cx="2422358" cy="2671355"/>
          </a:xfrm>
          <a:prstGeom prst="rect">
            <a:avLst/>
          </a:prstGeom>
          <a:solidFill>
            <a:schemeClr val="tx1">
              <a:lumMod val="75000"/>
              <a:lumOff val="25000"/>
            </a:schemeClr>
          </a:solidFill>
          <a:scene3d>
            <a:camera prst="isometricTopUp"/>
            <a:lightRig rig="threePt" dir="t"/>
          </a:scene3d>
          <a:sp3d extrusionH="698500">
            <a:extrusionClr>
              <a:schemeClr val="tx1">
                <a:lumMod val="75000"/>
                <a:lumOff val="25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577669B-2218-45BA-0DC5-830722C58214}"/>
              </a:ext>
            </a:extLst>
          </p:cNvPr>
          <p:cNvSpPr/>
          <p:nvPr/>
        </p:nvSpPr>
        <p:spPr>
          <a:xfrm>
            <a:off x="1656350" y="1418391"/>
            <a:ext cx="1917030" cy="1925397"/>
          </a:xfrm>
          <a:prstGeom prst="rect">
            <a:avLst/>
          </a:prstGeom>
          <a:solidFill>
            <a:schemeClr val="tx1">
              <a:lumMod val="65000"/>
              <a:lumOff val="35000"/>
            </a:schemeClr>
          </a:solidFill>
          <a:scene3d>
            <a:camera prst="isometricTopUp"/>
            <a:lightRig rig="threePt" dir="t"/>
          </a:scene3d>
          <a:sp3d extrusionH="698500">
            <a:extrusionClr>
              <a:schemeClr val="tx1">
                <a:lumMod val="65000"/>
                <a:lumOff val="35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7FA43BFC-21C9-6E56-B90B-3171AB067FBE}"/>
              </a:ext>
            </a:extLst>
          </p:cNvPr>
          <p:cNvSpPr txBox="1"/>
          <p:nvPr/>
        </p:nvSpPr>
        <p:spPr>
          <a:xfrm>
            <a:off x="6288505" y="2112687"/>
            <a:ext cx="3657600" cy="369332"/>
          </a:xfrm>
          <a:prstGeom prst="rect">
            <a:avLst/>
          </a:prstGeom>
          <a:noFill/>
        </p:spPr>
        <p:txBody>
          <a:bodyPr wrap="square" rtlCol="0">
            <a:spAutoFit/>
          </a:bodyPr>
          <a:lstStyle/>
          <a:p>
            <a:r>
              <a:rPr lang="en-US" b="1" dirty="0">
                <a:solidFill>
                  <a:schemeClr val="accent4"/>
                </a:solidFill>
                <a:latin typeface="Avenir Next" panose="020B0503020202020204" pitchFamily="34" charset="0"/>
              </a:rPr>
              <a:t>01 </a:t>
            </a:r>
            <a:r>
              <a:rPr lang="en-GB" sz="1800" b="1" dirty="0">
                <a:solidFill>
                  <a:schemeClr val="accent4"/>
                </a:solidFill>
                <a:effectLst/>
                <a:latin typeface="Avenir Next" panose="020B0503020202020204" pitchFamily="34" charset="0"/>
                <a:ea typeface="Calibri" panose="020F0502020204030204" pitchFamily="34" charset="0"/>
                <a:cs typeface="Times New Roman" panose="02020603050405020304" pitchFamily="18" charset="0"/>
              </a:rPr>
              <a:t>January–February</a:t>
            </a:r>
            <a:r>
              <a:rPr lang="en-IN" b="1" dirty="0">
                <a:solidFill>
                  <a:schemeClr val="accent4"/>
                </a:solidFill>
                <a:effectLst/>
                <a:latin typeface="Avenir Next" panose="020B0503020202020204" pitchFamily="34" charset="0"/>
              </a:rPr>
              <a:t> </a:t>
            </a:r>
            <a:endParaRPr lang="en-US" b="1" dirty="0">
              <a:solidFill>
                <a:schemeClr val="accent4"/>
              </a:solidFill>
              <a:latin typeface="Avenir Next" panose="020B0503020202020204" pitchFamily="34" charset="0"/>
            </a:endParaRPr>
          </a:p>
        </p:txBody>
      </p:sp>
      <p:sp>
        <p:nvSpPr>
          <p:cNvPr id="9" name="TextBox 8">
            <a:extLst>
              <a:ext uri="{FF2B5EF4-FFF2-40B4-BE49-F238E27FC236}">
                <a16:creationId xmlns:a16="http://schemas.microsoft.com/office/drawing/2014/main" id="{9C159492-5473-87C2-9054-4454C63AB0BD}"/>
              </a:ext>
            </a:extLst>
          </p:cNvPr>
          <p:cNvSpPr txBox="1"/>
          <p:nvPr/>
        </p:nvSpPr>
        <p:spPr>
          <a:xfrm>
            <a:off x="6288503" y="2543517"/>
            <a:ext cx="5470358" cy="738664"/>
          </a:xfrm>
          <a:prstGeom prst="rect">
            <a:avLst/>
          </a:prstGeom>
          <a:noFill/>
        </p:spPr>
        <p:txBody>
          <a:bodyPr wrap="square" rtlCol="0">
            <a:spAutoFit/>
          </a:bodyPr>
          <a:lstStyle/>
          <a:p>
            <a:r>
              <a:rPr lang="en-GB" sz="1400" dirty="0">
                <a:solidFill>
                  <a:schemeClr val="bg1"/>
                </a:solidFill>
                <a:effectLst/>
                <a:latin typeface="Avenir Next Ultra Light" panose="020B0203020202020204" pitchFamily="34" charset="77"/>
                <a:ea typeface="Calibri" panose="020F0502020204030204" pitchFamily="34" charset="0"/>
                <a:cs typeface="Times New Roman" panose="02020603050405020304" pitchFamily="18" charset="0"/>
              </a:rPr>
              <a:t>During the first two months of the project (January–February), the team will concentrate on developing a working prototype of the "Unlocking Images" </a:t>
            </a:r>
            <a:endParaRPr lang="en-US" sz="1400" dirty="0">
              <a:solidFill>
                <a:schemeClr val="bg1"/>
              </a:solidFill>
              <a:latin typeface="Avenir Next Ultra Light" panose="020B0203020202020204" pitchFamily="34" charset="77"/>
            </a:endParaRPr>
          </a:p>
        </p:txBody>
      </p:sp>
      <p:sp>
        <p:nvSpPr>
          <p:cNvPr id="10" name="TextBox 9">
            <a:extLst>
              <a:ext uri="{FF2B5EF4-FFF2-40B4-BE49-F238E27FC236}">
                <a16:creationId xmlns:a16="http://schemas.microsoft.com/office/drawing/2014/main" id="{878C802E-3F80-70C7-831B-915BDA7906A1}"/>
              </a:ext>
            </a:extLst>
          </p:cNvPr>
          <p:cNvSpPr txBox="1"/>
          <p:nvPr/>
        </p:nvSpPr>
        <p:spPr>
          <a:xfrm>
            <a:off x="6288505" y="3343679"/>
            <a:ext cx="4186990" cy="369332"/>
          </a:xfrm>
          <a:prstGeom prst="rect">
            <a:avLst/>
          </a:prstGeom>
          <a:noFill/>
        </p:spPr>
        <p:txBody>
          <a:bodyPr wrap="square" rtlCol="0">
            <a:spAutoFit/>
          </a:bodyPr>
          <a:lstStyle/>
          <a:p>
            <a:r>
              <a:rPr lang="en-US" b="1" dirty="0">
                <a:solidFill>
                  <a:schemeClr val="accent4"/>
                </a:solidFill>
                <a:latin typeface="Avenir Next" panose="020B0503020202020204" pitchFamily="34" charset="0"/>
              </a:rPr>
              <a:t>02 </a:t>
            </a:r>
            <a:r>
              <a:rPr lang="en-GB" sz="1800" b="1" dirty="0">
                <a:solidFill>
                  <a:schemeClr val="accent4"/>
                </a:solidFill>
                <a:effectLst/>
                <a:latin typeface="Avenir Next" panose="020B0503020202020204" pitchFamily="34" charset="0"/>
                <a:ea typeface="Calibri" panose="020F0502020204030204" pitchFamily="34" charset="0"/>
                <a:cs typeface="Times New Roman" panose="02020603050405020304" pitchFamily="18" charset="0"/>
              </a:rPr>
              <a:t>March- </a:t>
            </a:r>
            <a:r>
              <a:rPr lang="en-GB" b="1" dirty="0">
                <a:solidFill>
                  <a:schemeClr val="accent4"/>
                </a:solidFill>
                <a:latin typeface="Avenir Next" panose="020B0503020202020204" pitchFamily="34" charset="0"/>
                <a:ea typeface="Calibri" panose="020F0502020204030204" pitchFamily="34" charset="0"/>
                <a:cs typeface="Times New Roman" panose="02020603050405020304" pitchFamily="18" charset="0"/>
              </a:rPr>
              <a:t>A</a:t>
            </a:r>
            <a:r>
              <a:rPr lang="en-GB" sz="1800" b="1" dirty="0">
                <a:solidFill>
                  <a:schemeClr val="accent4"/>
                </a:solidFill>
                <a:effectLst/>
                <a:latin typeface="Avenir Next" panose="020B0503020202020204" pitchFamily="34" charset="0"/>
                <a:ea typeface="Calibri" panose="020F0502020204030204" pitchFamily="34" charset="0"/>
                <a:cs typeface="Times New Roman" panose="02020603050405020304" pitchFamily="18" charset="0"/>
              </a:rPr>
              <a:t>pril</a:t>
            </a:r>
            <a:r>
              <a:rPr lang="en-IN" b="1" dirty="0">
                <a:solidFill>
                  <a:schemeClr val="accent4"/>
                </a:solidFill>
                <a:effectLst/>
                <a:latin typeface="Avenir Next" panose="020B0503020202020204" pitchFamily="34" charset="0"/>
              </a:rPr>
              <a:t> </a:t>
            </a:r>
            <a:endParaRPr lang="en-US" b="1" dirty="0">
              <a:solidFill>
                <a:schemeClr val="accent4"/>
              </a:solidFill>
              <a:latin typeface="Avenir Next" panose="020B0503020202020204" pitchFamily="34" charset="0"/>
            </a:endParaRPr>
          </a:p>
        </p:txBody>
      </p:sp>
      <p:sp>
        <p:nvSpPr>
          <p:cNvPr id="11" name="TextBox 10">
            <a:extLst>
              <a:ext uri="{FF2B5EF4-FFF2-40B4-BE49-F238E27FC236}">
                <a16:creationId xmlns:a16="http://schemas.microsoft.com/office/drawing/2014/main" id="{56B2F74B-F72A-7424-34A7-4B0E37E49381}"/>
              </a:ext>
            </a:extLst>
          </p:cNvPr>
          <p:cNvSpPr txBox="1"/>
          <p:nvPr/>
        </p:nvSpPr>
        <p:spPr>
          <a:xfrm>
            <a:off x="6288505" y="3774509"/>
            <a:ext cx="4251158" cy="738664"/>
          </a:xfrm>
          <a:prstGeom prst="rect">
            <a:avLst/>
          </a:prstGeom>
          <a:noFill/>
        </p:spPr>
        <p:txBody>
          <a:bodyPr wrap="square" rtlCol="0">
            <a:spAutoFit/>
          </a:bodyPr>
          <a:lstStyle/>
          <a:p>
            <a:r>
              <a:rPr lang="en-GB" sz="1400" dirty="0">
                <a:solidFill>
                  <a:schemeClr val="bg1"/>
                </a:solidFill>
                <a:effectLst/>
                <a:latin typeface="Avenir Next Ultra Light" panose="020B0203020202020204" pitchFamily="34" charset="77"/>
                <a:ea typeface="Calibri" panose="020F0502020204030204" pitchFamily="34" charset="0"/>
                <a:cs typeface="Times New Roman" panose="02020603050405020304" pitchFamily="18" charset="0"/>
              </a:rPr>
              <a:t>The team will continue to improve and add features to the platform as we enter the third and fourth months </a:t>
            </a:r>
            <a:endParaRPr lang="en-US" sz="1400" dirty="0">
              <a:solidFill>
                <a:schemeClr val="bg1"/>
              </a:solidFill>
              <a:latin typeface="Avenir Next Ultra Light" panose="020B0203020202020204" pitchFamily="34" charset="77"/>
            </a:endParaRPr>
          </a:p>
        </p:txBody>
      </p:sp>
      <p:sp>
        <p:nvSpPr>
          <p:cNvPr id="12" name="TextBox 11">
            <a:extLst>
              <a:ext uri="{FF2B5EF4-FFF2-40B4-BE49-F238E27FC236}">
                <a16:creationId xmlns:a16="http://schemas.microsoft.com/office/drawing/2014/main" id="{651AC5F4-C5AF-04CB-E2C7-6F255AA26C52}"/>
              </a:ext>
            </a:extLst>
          </p:cNvPr>
          <p:cNvSpPr txBox="1"/>
          <p:nvPr/>
        </p:nvSpPr>
        <p:spPr>
          <a:xfrm>
            <a:off x="6288503" y="4574671"/>
            <a:ext cx="3657602" cy="369332"/>
          </a:xfrm>
          <a:prstGeom prst="rect">
            <a:avLst/>
          </a:prstGeom>
          <a:noFill/>
        </p:spPr>
        <p:txBody>
          <a:bodyPr wrap="square" rtlCol="0">
            <a:spAutoFit/>
          </a:bodyPr>
          <a:lstStyle/>
          <a:p>
            <a:r>
              <a:rPr lang="en-US" b="1" dirty="0">
                <a:solidFill>
                  <a:schemeClr val="accent4"/>
                </a:solidFill>
                <a:latin typeface="Avenir Next" panose="020B0503020202020204" pitchFamily="34" charset="0"/>
              </a:rPr>
              <a:t>03 </a:t>
            </a:r>
            <a:r>
              <a:rPr lang="en-GB" sz="1800" b="1" dirty="0">
                <a:solidFill>
                  <a:schemeClr val="accent4"/>
                </a:solidFill>
                <a:effectLst/>
                <a:latin typeface="Avenir Next" panose="020B0503020202020204" pitchFamily="34" charset="0"/>
                <a:ea typeface="Calibri" panose="020F0502020204030204" pitchFamily="34" charset="0"/>
                <a:cs typeface="Times New Roman" panose="02020603050405020304" pitchFamily="18" charset="0"/>
              </a:rPr>
              <a:t>After the first four months</a:t>
            </a:r>
            <a:r>
              <a:rPr lang="en-IN" b="1" dirty="0">
                <a:solidFill>
                  <a:schemeClr val="accent4"/>
                </a:solidFill>
                <a:effectLst/>
                <a:latin typeface="Avenir Next" panose="020B0503020202020204" pitchFamily="34" charset="0"/>
              </a:rPr>
              <a:t> </a:t>
            </a:r>
            <a:endParaRPr lang="en-US" b="1" dirty="0">
              <a:solidFill>
                <a:schemeClr val="accent4"/>
              </a:solidFill>
              <a:latin typeface="Avenir Next" panose="020B0503020202020204" pitchFamily="34" charset="0"/>
            </a:endParaRPr>
          </a:p>
        </p:txBody>
      </p:sp>
      <p:sp>
        <p:nvSpPr>
          <p:cNvPr id="13" name="TextBox 12">
            <a:extLst>
              <a:ext uri="{FF2B5EF4-FFF2-40B4-BE49-F238E27FC236}">
                <a16:creationId xmlns:a16="http://schemas.microsoft.com/office/drawing/2014/main" id="{99051062-FE5B-2D74-AFA4-3EC42A132B3E}"/>
              </a:ext>
            </a:extLst>
          </p:cNvPr>
          <p:cNvSpPr txBox="1"/>
          <p:nvPr/>
        </p:nvSpPr>
        <p:spPr>
          <a:xfrm>
            <a:off x="6288503" y="5005500"/>
            <a:ext cx="4251160" cy="523220"/>
          </a:xfrm>
          <a:prstGeom prst="rect">
            <a:avLst/>
          </a:prstGeom>
          <a:noFill/>
        </p:spPr>
        <p:txBody>
          <a:bodyPr wrap="square" rtlCol="0">
            <a:spAutoFit/>
          </a:bodyPr>
          <a:lstStyle/>
          <a:p>
            <a:r>
              <a:rPr lang="en-GB" sz="1400" dirty="0">
                <a:solidFill>
                  <a:schemeClr val="bg1"/>
                </a:solidFill>
                <a:latin typeface="Avenir Next Ultra Light" panose="020B0203020202020204" pitchFamily="34" charset="77"/>
                <a:ea typeface="Calibri" panose="020F0502020204030204" pitchFamily="34" charset="0"/>
                <a:cs typeface="Times New Roman" panose="02020603050405020304" pitchFamily="18" charset="0"/>
              </a:rPr>
              <a:t>T</a:t>
            </a:r>
            <a:r>
              <a:rPr lang="en-GB" sz="1400" dirty="0">
                <a:solidFill>
                  <a:schemeClr val="bg1"/>
                </a:solidFill>
                <a:effectLst/>
                <a:latin typeface="Avenir Next Ultra Light" panose="020B0203020202020204" pitchFamily="34" charset="77"/>
                <a:ea typeface="Calibri" panose="020F0502020204030204" pitchFamily="34" charset="0"/>
                <a:cs typeface="Times New Roman" panose="02020603050405020304" pitchFamily="18" charset="0"/>
              </a:rPr>
              <a:t>he team's main goal will be to scale and enhance the "Unlocking Images" project. </a:t>
            </a:r>
            <a:endParaRPr lang="en-US" sz="1400" dirty="0">
              <a:solidFill>
                <a:schemeClr val="bg1"/>
              </a:solidFill>
              <a:latin typeface="Avenir Next Ultra Light" panose="020B0203020202020204" pitchFamily="34" charset="77"/>
            </a:endParaRPr>
          </a:p>
        </p:txBody>
      </p:sp>
    </p:spTree>
    <p:extLst>
      <p:ext uri="{BB962C8B-B14F-4D97-AF65-F5344CB8AC3E}">
        <p14:creationId xmlns:p14="http://schemas.microsoft.com/office/powerpoint/2010/main" val="568250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14:presetBounceEnd="5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1000" fill="hold"/>
                                            <p:tgtEl>
                                              <p:spTgt spid="5"/>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50000">
                                      <p:stCondLst>
                                        <p:cond delay="200"/>
                                      </p:stCondLst>
                                      <p:childTnLst>
                                        <p:set>
                                          <p:cBhvr>
                                            <p:cTn id="10" dur="1" fill="hold">
                                              <p:stCondLst>
                                                <p:cond delay="0"/>
                                              </p:stCondLst>
                                            </p:cTn>
                                            <p:tgtEl>
                                              <p:spTgt spid="6"/>
                                            </p:tgtEl>
                                            <p:attrNameLst>
                                              <p:attrName>style.visibility</p:attrName>
                                            </p:attrNameLst>
                                          </p:cBhvr>
                                          <p:to>
                                            <p:strVal val="visible"/>
                                          </p:to>
                                        </p:set>
                                        <p:anim calcmode="lin" valueType="num" p14:bounceEnd="50000">
                                          <p:cBhvr additive="base">
                                            <p:cTn id="11" dur="1000" fill="hold"/>
                                            <p:tgtEl>
                                              <p:spTgt spid="6"/>
                                            </p:tgtEl>
                                            <p:attrNameLst>
                                              <p:attrName>ppt_x</p:attrName>
                                            </p:attrNameLst>
                                          </p:cBhvr>
                                          <p:tavLst>
                                            <p:tav tm="0">
                                              <p:val>
                                                <p:strVal val="0-#ppt_w/2"/>
                                              </p:val>
                                            </p:tav>
                                            <p:tav tm="100000">
                                              <p:val>
                                                <p:strVal val="#ppt_x"/>
                                              </p:val>
                                            </p:tav>
                                          </p:tavLst>
                                        </p:anim>
                                        <p:anim calcmode="lin" valueType="num" p14:bounceEnd="50000">
                                          <p:cBhvr additive="base">
                                            <p:cTn id="12" dur="10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14:presetBounceEnd="50000">
                                      <p:stCondLst>
                                        <p:cond delay="400"/>
                                      </p:stCondLst>
                                      <p:childTnLst>
                                        <p:set>
                                          <p:cBhvr>
                                            <p:cTn id="14" dur="1" fill="hold">
                                              <p:stCondLst>
                                                <p:cond delay="0"/>
                                              </p:stCondLst>
                                            </p:cTn>
                                            <p:tgtEl>
                                              <p:spTgt spid="7"/>
                                            </p:tgtEl>
                                            <p:attrNameLst>
                                              <p:attrName>style.visibility</p:attrName>
                                            </p:attrNameLst>
                                          </p:cBhvr>
                                          <p:to>
                                            <p:strVal val="visible"/>
                                          </p:to>
                                        </p:set>
                                        <p:anim calcmode="lin" valueType="num" p14:bounceEnd="50000">
                                          <p:cBhvr additive="base">
                                            <p:cTn id="15" dur="1000" fill="hold"/>
                                            <p:tgtEl>
                                              <p:spTgt spid="7"/>
                                            </p:tgtEl>
                                            <p:attrNameLst>
                                              <p:attrName>ppt_x</p:attrName>
                                            </p:attrNameLst>
                                          </p:cBhvr>
                                          <p:tavLst>
                                            <p:tav tm="0">
                                              <p:val>
                                                <p:strVal val="0-#ppt_w/2"/>
                                              </p:val>
                                            </p:tav>
                                            <p:tav tm="100000">
                                              <p:val>
                                                <p:strVal val="#ppt_x"/>
                                              </p:val>
                                            </p:tav>
                                          </p:tavLst>
                                        </p:anim>
                                        <p:anim calcmode="lin" valueType="num" p14:bounceEnd="50000">
                                          <p:cBhvr additive="base">
                                            <p:cTn id="16"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14:presetBounceEnd="50000">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14:bounceEnd="50000">
                                          <p:cBhvr additive="base">
                                            <p:cTn id="21" dur="1000" fill="hold"/>
                                            <p:tgtEl>
                                              <p:spTgt spid="8"/>
                                            </p:tgtEl>
                                            <p:attrNameLst>
                                              <p:attrName>ppt_x</p:attrName>
                                            </p:attrNameLst>
                                          </p:cBhvr>
                                          <p:tavLst>
                                            <p:tav tm="0">
                                              <p:val>
                                                <p:strVal val="1+#ppt_w/2"/>
                                              </p:val>
                                            </p:tav>
                                            <p:tav tm="100000">
                                              <p:val>
                                                <p:strVal val="#ppt_x"/>
                                              </p:val>
                                            </p:tav>
                                          </p:tavLst>
                                        </p:anim>
                                        <p:anim calcmode="lin" valueType="num" p14:bounceEnd="50000">
                                          <p:cBhvr additive="base">
                                            <p:cTn id="22" dur="1000" fill="hold"/>
                                            <p:tgtEl>
                                              <p:spTgt spid="8"/>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14:presetBounceEnd="50000">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14:bounceEnd="50000">
                                          <p:cBhvr additive="base">
                                            <p:cTn id="25" dur="1000" fill="hold"/>
                                            <p:tgtEl>
                                              <p:spTgt spid="9"/>
                                            </p:tgtEl>
                                            <p:attrNameLst>
                                              <p:attrName>ppt_x</p:attrName>
                                            </p:attrNameLst>
                                          </p:cBhvr>
                                          <p:tavLst>
                                            <p:tav tm="0">
                                              <p:val>
                                                <p:strVal val="1+#ppt_w/2"/>
                                              </p:val>
                                            </p:tav>
                                            <p:tav tm="100000">
                                              <p:val>
                                                <p:strVal val="#ppt_x"/>
                                              </p:val>
                                            </p:tav>
                                          </p:tavLst>
                                        </p:anim>
                                        <p:anim calcmode="lin" valueType="num" p14:bounceEnd="50000">
                                          <p:cBhvr additive="base">
                                            <p:cTn id="26" dur="1000" fill="hold"/>
                                            <p:tgtEl>
                                              <p:spTgt spid="9"/>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14:presetBounceEnd="50000">
                                      <p:stCondLst>
                                        <p:cond delay="200"/>
                                      </p:stCondLst>
                                      <p:childTnLst>
                                        <p:set>
                                          <p:cBhvr>
                                            <p:cTn id="28" dur="1" fill="hold">
                                              <p:stCondLst>
                                                <p:cond delay="0"/>
                                              </p:stCondLst>
                                            </p:cTn>
                                            <p:tgtEl>
                                              <p:spTgt spid="10"/>
                                            </p:tgtEl>
                                            <p:attrNameLst>
                                              <p:attrName>style.visibility</p:attrName>
                                            </p:attrNameLst>
                                          </p:cBhvr>
                                          <p:to>
                                            <p:strVal val="visible"/>
                                          </p:to>
                                        </p:set>
                                        <p:anim calcmode="lin" valueType="num" p14:bounceEnd="50000">
                                          <p:cBhvr additive="base">
                                            <p:cTn id="29" dur="1000" fill="hold"/>
                                            <p:tgtEl>
                                              <p:spTgt spid="10"/>
                                            </p:tgtEl>
                                            <p:attrNameLst>
                                              <p:attrName>ppt_x</p:attrName>
                                            </p:attrNameLst>
                                          </p:cBhvr>
                                          <p:tavLst>
                                            <p:tav tm="0">
                                              <p:val>
                                                <p:strVal val="1+#ppt_w/2"/>
                                              </p:val>
                                            </p:tav>
                                            <p:tav tm="100000">
                                              <p:val>
                                                <p:strVal val="#ppt_x"/>
                                              </p:val>
                                            </p:tav>
                                          </p:tavLst>
                                        </p:anim>
                                        <p:anim calcmode="lin" valueType="num" p14:bounceEnd="50000">
                                          <p:cBhvr additive="base">
                                            <p:cTn id="30" dur="1000" fill="hold"/>
                                            <p:tgtEl>
                                              <p:spTgt spid="10"/>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14:presetBounceEnd="50000">
                                      <p:stCondLst>
                                        <p:cond delay="200"/>
                                      </p:stCondLst>
                                      <p:childTnLst>
                                        <p:set>
                                          <p:cBhvr>
                                            <p:cTn id="32" dur="1" fill="hold">
                                              <p:stCondLst>
                                                <p:cond delay="0"/>
                                              </p:stCondLst>
                                            </p:cTn>
                                            <p:tgtEl>
                                              <p:spTgt spid="11"/>
                                            </p:tgtEl>
                                            <p:attrNameLst>
                                              <p:attrName>style.visibility</p:attrName>
                                            </p:attrNameLst>
                                          </p:cBhvr>
                                          <p:to>
                                            <p:strVal val="visible"/>
                                          </p:to>
                                        </p:set>
                                        <p:anim calcmode="lin" valueType="num" p14:bounceEnd="50000">
                                          <p:cBhvr additive="base">
                                            <p:cTn id="33" dur="1000" fill="hold"/>
                                            <p:tgtEl>
                                              <p:spTgt spid="11"/>
                                            </p:tgtEl>
                                            <p:attrNameLst>
                                              <p:attrName>ppt_x</p:attrName>
                                            </p:attrNameLst>
                                          </p:cBhvr>
                                          <p:tavLst>
                                            <p:tav tm="0">
                                              <p:val>
                                                <p:strVal val="1+#ppt_w/2"/>
                                              </p:val>
                                            </p:tav>
                                            <p:tav tm="100000">
                                              <p:val>
                                                <p:strVal val="#ppt_x"/>
                                              </p:val>
                                            </p:tav>
                                          </p:tavLst>
                                        </p:anim>
                                        <p:anim calcmode="lin" valueType="num" p14:bounceEnd="50000">
                                          <p:cBhvr additive="base">
                                            <p:cTn id="34" dur="1000" fill="hold"/>
                                            <p:tgtEl>
                                              <p:spTgt spid="11"/>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14:presetBounceEnd="50000">
                                      <p:stCondLst>
                                        <p:cond delay="400"/>
                                      </p:stCondLst>
                                      <p:childTnLst>
                                        <p:set>
                                          <p:cBhvr>
                                            <p:cTn id="36" dur="1" fill="hold">
                                              <p:stCondLst>
                                                <p:cond delay="0"/>
                                              </p:stCondLst>
                                            </p:cTn>
                                            <p:tgtEl>
                                              <p:spTgt spid="12"/>
                                            </p:tgtEl>
                                            <p:attrNameLst>
                                              <p:attrName>style.visibility</p:attrName>
                                            </p:attrNameLst>
                                          </p:cBhvr>
                                          <p:to>
                                            <p:strVal val="visible"/>
                                          </p:to>
                                        </p:set>
                                        <p:anim calcmode="lin" valueType="num" p14:bounceEnd="50000">
                                          <p:cBhvr additive="base">
                                            <p:cTn id="37" dur="1000" fill="hold"/>
                                            <p:tgtEl>
                                              <p:spTgt spid="12"/>
                                            </p:tgtEl>
                                            <p:attrNameLst>
                                              <p:attrName>ppt_x</p:attrName>
                                            </p:attrNameLst>
                                          </p:cBhvr>
                                          <p:tavLst>
                                            <p:tav tm="0">
                                              <p:val>
                                                <p:strVal val="1+#ppt_w/2"/>
                                              </p:val>
                                            </p:tav>
                                            <p:tav tm="100000">
                                              <p:val>
                                                <p:strVal val="#ppt_x"/>
                                              </p:val>
                                            </p:tav>
                                          </p:tavLst>
                                        </p:anim>
                                        <p:anim calcmode="lin" valueType="num" p14:bounceEnd="50000">
                                          <p:cBhvr additive="base">
                                            <p:cTn id="38" dur="1000" fill="hold"/>
                                            <p:tgtEl>
                                              <p:spTgt spid="12"/>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14:presetBounceEnd="50000">
                                      <p:stCondLst>
                                        <p:cond delay="400"/>
                                      </p:stCondLst>
                                      <p:childTnLst>
                                        <p:set>
                                          <p:cBhvr>
                                            <p:cTn id="40" dur="1" fill="hold">
                                              <p:stCondLst>
                                                <p:cond delay="0"/>
                                              </p:stCondLst>
                                            </p:cTn>
                                            <p:tgtEl>
                                              <p:spTgt spid="13"/>
                                            </p:tgtEl>
                                            <p:attrNameLst>
                                              <p:attrName>style.visibility</p:attrName>
                                            </p:attrNameLst>
                                          </p:cBhvr>
                                          <p:to>
                                            <p:strVal val="visible"/>
                                          </p:to>
                                        </p:set>
                                        <p:anim calcmode="lin" valueType="num" p14:bounceEnd="50000">
                                          <p:cBhvr additive="base">
                                            <p:cTn id="41" dur="1000" fill="hold"/>
                                            <p:tgtEl>
                                              <p:spTgt spid="13"/>
                                            </p:tgtEl>
                                            <p:attrNameLst>
                                              <p:attrName>ppt_x</p:attrName>
                                            </p:attrNameLst>
                                          </p:cBhvr>
                                          <p:tavLst>
                                            <p:tav tm="0">
                                              <p:val>
                                                <p:strVal val="1+#ppt_w/2"/>
                                              </p:val>
                                            </p:tav>
                                            <p:tav tm="100000">
                                              <p:val>
                                                <p:strVal val="#ppt_x"/>
                                              </p:val>
                                            </p:tav>
                                          </p:tavLst>
                                        </p:anim>
                                        <p:anim calcmode="lin" valueType="num" p14:bounceEnd="50000">
                                          <p:cBhvr additive="base">
                                            <p:cTn id="42" dur="10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P spid="10" grpId="0"/>
          <p:bldP spid="11" grpId="0"/>
          <p:bldP spid="12"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2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4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0-#ppt_w/2"/>
                                              </p:val>
                                            </p:tav>
                                            <p:tav tm="100000">
                                              <p:val>
                                                <p:strVal val="#ppt_x"/>
                                              </p:val>
                                            </p:tav>
                                          </p:tavLst>
                                        </p:anim>
                                        <p:anim calcmode="lin" valueType="num">
                                          <p:cBhvr additive="base">
                                            <p:cTn id="16"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1000" fill="hold"/>
                                            <p:tgtEl>
                                              <p:spTgt spid="8"/>
                                            </p:tgtEl>
                                            <p:attrNameLst>
                                              <p:attrName>ppt_x</p:attrName>
                                            </p:attrNameLst>
                                          </p:cBhvr>
                                          <p:tavLst>
                                            <p:tav tm="0">
                                              <p:val>
                                                <p:strVal val="1+#ppt_w/2"/>
                                              </p:val>
                                            </p:tav>
                                            <p:tav tm="100000">
                                              <p:val>
                                                <p:strVal val="#ppt_x"/>
                                              </p:val>
                                            </p:tav>
                                          </p:tavLst>
                                        </p:anim>
                                        <p:anim calcmode="lin" valueType="num">
                                          <p:cBhvr additive="base">
                                            <p:cTn id="22" dur="1000" fill="hold"/>
                                            <p:tgtEl>
                                              <p:spTgt spid="8"/>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1000" fill="hold"/>
                                            <p:tgtEl>
                                              <p:spTgt spid="9"/>
                                            </p:tgtEl>
                                            <p:attrNameLst>
                                              <p:attrName>ppt_x</p:attrName>
                                            </p:attrNameLst>
                                          </p:cBhvr>
                                          <p:tavLst>
                                            <p:tav tm="0">
                                              <p:val>
                                                <p:strVal val="1+#ppt_w/2"/>
                                              </p:val>
                                            </p:tav>
                                            <p:tav tm="100000">
                                              <p:val>
                                                <p:strVal val="#ppt_x"/>
                                              </p:val>
                                            </p:tav>
                                          </p:tavLst>
                                        </p:anim>
                                        <p:anim calcmode="lin" valueType="num">
                                          <p:cBhvr additive="base">
                                            <p:cTn id="26" dur="1000" fill="hold"/>
                                            <p:tgtEl>
                                              <p:spTgt spid="9"/>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20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1000" fill="hold"/>
                                            <p:tgtEl>
                                              <p:spTgt spid="10"/>
                                            </p:tgtEl>
                                            <p:attrNameLst>
                                              <p:attrName>ppt_x</p:attrName>
                                            </p:attrNameLst>
                                          </p:cBhvr>
                                          <p:tavLst>
                                            <p:tav tm="0">
                                              <p:val>
                                                <p:strVal val="1+#ppt_w/2"/>
                                              </p:val>
                                            </p:tav>
                                            <p:tav tm="100000">
                                              <p:val>
                                                <p:strVal val="#ppt_x"/>
                                              </p:val>
                                            </p:tav>
                                          </p:tavLst>
                                        </p:anim>
                                        <p:anim calcmode="lin" valueType="num">
                                          <p:cBhvr additive="base">
                                            <p:cTn id="30" dur="1000" fill="hold"/>
                                            <p:tgtEl>
                                              <p:spTgt spid="10"/>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20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1000" fill="hold"/>
                                            <p:tgtEl>
                                              <p:spTgt spid="11"/>
                                            </p:tgtEl>
                                            <p:attrNameLst>
                                              <p:attrName>ppt_x</p:attrName>
                                            </p:attrNameLst>
                                          </p:cBhvr>
                                          <p:tavLst>
                                            <p:tav tm="0">
                                              <p:val>
                                                <p:strVal val="1+#ppt_w/2"/>
                                              </p:val>
                                            </p:tav>
                                            <p:tav tm="100000">
                                              <p:val>
                                                <p:strVal val="#ppt_x"/>
                                              </p:val>
                                            </p:tav>
                                          </p:tavLst>
                                        </p:anim>
                                        <p:anim calcmode="lin" valueType="num">
                                          <p:cBhvr additive="base">
                                            <p:cTn id="34" dur="1000" fill="hold"/>
                                            <p:tgtEl>
                                              <p:spTgt spid="11"/>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40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1000" fill="hold"/>
                                            <p:tgtEl>
                                              <p:spTgt spid="12"/>
                                            </p:tgtEl>
                                            <p:attrNameLst>
                                              <p:attrName>ppt_x</p:attrName>
                                            </p:attrNameLst>
                                          </p:cBhvr>
                                          <p:tavLst>
                                            <p:tav tm="0">
                                              <p:val>
                                                <p:strVal val="1+#ppt_w/2"/>
                                              </p:val>
                                            </p:tav>
                                            <p:tav tm="100000">
                                              <p:val>
                                                <p:strVal val="#ppt_x"/>
                                              </p:val>
                                            </p:tav>
                                          </p:tavLst>
                                        </p:anim>
                                        <p:anim calcmode="lin" valueType="num">
                                          <p:cBhvr additive="base">
                                            <p:cTn id="38" dur="1000" fill="hold"/>
                                            <p:tgtEl>
                                              <p:spTgt spid="12"/>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40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1000" fill="hold"/>
                                            <p:tgtEl>
                                              <p:spTgt spid="13"/>
                                            </p:tgtEl>
                                            <p:attrNameLst>
                                              <p:attrName>ppt_x</p:attrName>
                                            </p:attrNameLst>
                                          </p:cBhvr>
                                          <p:tavLst>
                                            <p:tav tm="0">
                                              <p:val>
                                                <p:strVal val="1+#ppt_w/2"/>
                                              </p:val>
                                            </p:tav>
                                            <p:tav tm="100000">
                                              <p:val>
                                                <p:strVal val="#ppt_x"/>
                                              </p:val>
                                            </p:tav>
                                          </p:tavLst>
                                        </p:anim>
                                        <p:anim calcmode="lin" valueType="num">
                                          <p:cBhvr additive="base">
                                            <p:cTn id="42" dur="10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P spid="10" grpId="0"/>
          <p:bldP spid="11" grpId="0"/>
          <p:bldP spid="12" grpId="0"/>
          <p:bldP spid="13" grpId="0"/>
        </p:bldLst>
      </p:timing>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3328</TotalTime>
  <Words>1264</Words>
  <Application>Microsoft Macintosh PowerPoint</Application>
  <PresentationFormat>Widescreen</PresentationFormat>
  <Paragraphs>93</Paragraphs>
  <Slides>14</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Aptos</vt:lpstr>
      <vt:lpstr>Arial</vt:lpstr>
      <vt:lpstr>Avenir Next</vt:lpstr>
      <vt:lpstr>Avenir Next Demi Bold</vt:lpstr>
      <vt:lpstr>Avenir Next Heavy</vt:lpstr>
      <vt:lpstr>Avenir Next Ultra Light</vt:lpstr>
      <vt:lpstr>Calibri</vt:lpstr>
      <vt:lpstr>Calibri Light</vt:lpstr>
      <vt:lpstr>SIGNPAINTER-HOUSESCRIPT SEMIBOL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DEEKSHA  AILAWADI</dc:creator>
  <cp:lastModifiedBy>DEEKSHA  AILAWADI</cp:lastModifiedBy>
  <cp:revision>20</cp:revision>
  <dcterms:created xsi:type="dcterms:W3CDTF">2024-02-24T04:35:56Z</dcterms:created>
  <dcterms:modified xsi:type="dcterms:W3CDTF">2024-04-21T15:08:17Z</dcterms:modified>
</cp:coreProperties>
</file>